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56" r:id="rId3"/>
    <p:sldId id="263" r:id="rId4"/>
    <p:sldId id="262" r:id="rId5"/>
    <p:sldId id="272" r:id="rId6"/>
    <p:sldId id="257" r:id="rId7"/>
    <p:sldId id="259" r:id="rId8"/>
    <p:sldId id="260" r:id="rId9"/>
    <p:sldId id="264" r:id="rId10"/>
    <p:sldId id="269" r:id="rId11"/>
    <p:sldId id="261" r:id="rId12"/>
    <p:sldId id="265" r:id="rId13"/>
    <p:sldId id="271" r:id="rId14"/>
    <p:sldId id="273" r:id="rId15"/>
    <p:sldId id="266" r:id="rId16"/>
    <p:sldId id="267" r:id="rId17"/>
    <p:sldId id="268" r:id="rId18"/>
    <p:sldId id="274"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 initials="a" lastIdx="6" clrIdx="0"/>
  <p:cmAuthor id="1" name="Anna"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0941" autoAdjust="0"/>
  </p:normalViewPr>
  <p:slideViewPr>
    <p:cSldViewPr>
      <p:cViewPr varScale="1">
        <p:scale>
          <a:sx n="37" d="100"/>
          <a:sy n="37" d="100"/>
        </p:scale>
        <p:origin x="1404" y="42"/>
      </p:cViewPr>
      <p:guideLst>
        <p:guide orient="horz" pos="2160"/>
        <p:guide pos="2880"/>
      </p:guideLst>
    </p:cSldViewPr>
  </p:slideViewPr>
  <p:notesTextViewPr>
    <p:cViewPr>
      <p:scale>
        <a:sx n="1" d="1"/>
        <a:sy n="1" d="1"/>
      </p:scale>
      <p:origin x="0" y="0"/>
    </p:cViewPr>
  </p:notesTextViewPr>
  <p:notesViewPr>
    <p:cSldViewPr>
      <p:cViewPr>
        <p:scale>
          <a:sx n="90" d="100"/>
          <a:sy n="90" d="100"/>
        </p:scale>
        <p:origin x="-2118" y="18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DC96E-C349-40A3-B5A6-584AFB350629}" type="datetimeFigureOut">
              <a:rPr lang="en-US" smtClean="0"/>
              <a:t>9/9/2019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199F45-BEFF-491F-9F56-3A39FF06B72B}" type="slidenum">
              <a:rPr lang="en-US" smtClean="0"/>
              <a:t>‹#›</a:t>
            </a:fld>
            <a:endParaRPr lang="en-US"/>
          </a:p>
        </p:txBody>
      </p:sp>
    </p:spTree>
    <p:extLst>
      <p:ext uri="{BB962C8B-B14F-4D97-AF65-F5344CB8AC3E}">
        <p14:creationId xmlns:p14="http://schemas.microsoft.com/office/powerpoint/2010/main" val="3937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know what stuttering is and what strategies have</a:t>
            </a:r>
            <a:r>
              <a:rPr lang="en-US" baseline="0" dirty="0"/>
              <a:t> been proven to be </a:t>
            </a:r>
            <a:r>
              <a:rPr lang="en-US" dirty="0"/>
              <a:t>effective to support a student who stutters.</a:t>
            </a:r>
          </a:p>
        </p:txBody>
      </p:sp>
      <p:sp>
        <p:nvSpPr>
          <p:cNvPr id="4" name="Slide Number Placeholder 3"/>
          <p:cNvSpPr>
            <a:spLocks noGrp="1"/>
          </p:cNvSpPr>
          <p:nvPr>
            <p:ph type="sldNum" sz="quarter" idx="10"/>
          </p:nvPr>
        </p:nvSpPr>
        <p:spPr/>
        <p:txBody>
          <a:bodyPr/>
          <a:lstStyle/>
          <a:p>
            <a:fld id="{C8199F45-BEFF-491F-9F56-3A39FF06B72B}" type="slidenum">
              <a:rPr lang="en-US" smtClean="0"/>
              <a:t>1</a:t>
            </a:fld>
            <a:endParaRPr lang="en-US"/>
          </a:p>
        </p:txBody>
      </p:sp>
    </p:spTree>
    <p:extLst>
      <p:ext uri="{BB962C8B-B14F-4D97-AF65-F5344CB8AC3E}">
        <p14:creationId xmlns:p14="http://schemas.microsoft.com/office/powerpoint/2010/main" val="30830650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a:t>
            </a:r>
            <a:r>
              <a:rPr lang="en-US" baseline="0" dirty="0"/>
              <a:t> each group member u</a:t>
            </a:r>
            <a:r>
              <a:rPr lang="en-US" dirty="0"/>
              <a:t>se the Handout A (page 1) to decide which statements are correct in his/her opinion</a:t>
            </a:r>
          </a:p>
          <a:p>
            <a:r>
              <a:rPr lang="en-US" dirty="0"/>
              <a:t>You</a:t>
            </a:r>
            <a:r>
              <a:rPr lang="en-US" baseline="0" dirty="0"/>
              <a:t> may a</a:t>
            </a:r>
            <a:r>
              <a:rPr lang="en-US" dirty="0"/>
              <a:t>sk them to</a:t>
            </a:r>
            <a:r>
              <a:rPr lang="en-US" baseline="0" dirty="0"/>
              <a:t> think-pair-share with their neighbor. Allow time for the discussion. </a:t>
            </a:r>
          </a:p>
          <a:p>
            <a:r>
              <a:rPr lang="en-US" baseline="0" dirty="0"/>
              <a:t>Then turn to the next slide</a:t>
            </a:r>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10</a:t>
            </a:fld>
            <a:endParaRPr lang="en-US"/>
          </a:p>
        </p:txBody>
      </p:sp>
    </p:spTree>
    <p:extLst>
      <p:ext uri="{BB962C8B-B14F-4D97-AF65-F5344CB8AC3E}">
        <p14:creationId xmlns:p14="http://schemas.microsoft.com/office/powerpoint/2010/main" val="11761383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Read the rationale for the correct answers to the audience: </a:t>
            </a:r>
            <a:endParaRPr lang="en-US" dirty="0"/>
          </a:p>
          <a:p>
            <a:r>
              <a:rPr lang="en-US" dirty="0"/>
              <a:t>1 statement was true. The common myth: Children who stutter are not as intelligent as other children (We tend to associate intelligence with the ability to communicate). </a:t>
            </a:r>
          </a:p>
          <a:p>
            <a:r>
              <a:rPr lang="en-US" dirty="0"/>
              <a:t>2 statement was true. The common myth: Parents are to blame for their child’s stutter. This is very persistent myth, and this notion has often been repeated in the media.</a:t>
            </a:r>
          </a:p>
          <a:p>
            <a:r>
              <a:rPr lang="en-US" dirty="0"/>
              <a:t>3 statement was false. The truth is: People who stutter are not more nervous than the general population. Having a stutter may cause a child to BECOME more nervous. Reactions of other people (such as teasing, bullying, or just impatience</a:t>
            </a:r>
            <a:r>
              <a:rPr lang="en-US" baseline="0" dirty="0"/>
              <a:t> of the listeners) may lead to development of fear of speech.</a:t>
            </a:r>
            <a:endParaRPr lang="en-US" dirty="0"/>
          </a:p>
          <a:p>
            <a:r>
              <a:rPr lang="en-US" dirty="0"/>
              <a:t> 4 statement was false. The truth is: Stuttering is neuro-developmental disorder that is unlikely to be caused by an event. Even when the family recalls the event to precede an onset, such event may have been a trigger, rather than a cause of the condition. </a:t>
            </a:r>
          </a:p>
          <a:p>
            <a:r>
              <a:rPr lang="en-US" dirty="0"/>
              <a:t>5th statement was true. The myth is: Because children who stutter may not speak in class it is often assumed that they are shy and unconfident. Reactions of other people affect their confidence, but otherwise their personalities are as different as among general population.</a:t>
            </a:r>
          </a:p>
          <a:p>
            <a:r>
              <a:rPr lang="en-US" dirty="0"/>
              <a:t>6 statement was false. The truth is: Finishing their sentences for them may only upset children (and adults) who stutter. They really do not want others (who think that they know what individuals</a:t>
            </a:r>
            <a:r>
              <a:rPr lang="en-US" baseline="0" dirty="0"/>
              <a:t> who stutter</a:t>
            </a:r>
            <a:r>
              <a:rPr lang="en-US" dirty="0"/>
              <a:t> are about to say) to finish their sentences (Kelman &amp; Whyte, 2012). </a:t>
            </a:r>
          </a:p>
          <a:p>
            <a:r>
              <a:rPr lang="en-US" dirty="0"/>
              <a:t>7 statement was true. Nearly all children report a dramatic reduction in stuttering when they sing, speak to an infant or a pet, or read aloud the passage in unison with a large group of students</a:t>
            </a:r>
            <a:r>
              <a:rPr lang="en-US" baseline="0" dirty="0"/>
              <a:t> </a:t>
            </a:r>
            <a:r>
              <a:rPr lang="en-US" dirty="0"/>
              <a:t>(Weis, 2013, p. 152).</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11</a:t>
            </a:fld>
            <a:endParaRPr lang="en-US"/>
          </a:p>
        </p:txBody>
      </p:sp>
    </p:spTree>
    <p:extLst>
      <p:ext uri="{BB962C8B-B14F-4D97-AF65-F5344CB8AC3E}">
        <p14:creationId xmlns:p14="http://schemas.microsoft.com/office/powerpoint/2010/main" val="114091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1" dirty="0">
              <a:solidFill>
                <a:schemeClr val="accent1"/>
              </a:solidFill>
            </a:endParaRPr>
          </a:p>
          <a:p>
            <a:r>
              <a:rPr lang="en-US" dirty="0">
                <a:solidFill>
                  <a:schemeClr val="tx2">
                    <a:lumMod val="75000"/>
                  </a:schemeClr>
                </a:solidFill>
              </a:rPr>
              <a:t>There are some suggestions from research that will help to support a child who stutters in the school environment. The following “PRIME speech” set of strategies can help improve his or her fluency of speech</a:t>
            </a:r>
          </a:p>
          <a:p>
            <a:r>
              <a:rPr lang="en-US" sz="1600" b="1" dirty="0">
                <a:solidFill>
                  <a:schemeClr val="accent1"/>
                </a:solidFill>
              </a:rPr>
              <a:t>P</a:t>
            </a:r>
            <a:r>
              <a:rPr lang="en-US" b="1" dirty="0">
                <a:solidFill>
                  <a:schemeClr val="accent1"/>
                </a:solidFill>
              </a:rPr>
              <a:t> – </a:t>
            </a:r>
            <a:r>
              <a:rPr lang="en-US" dirty="0">
                <a:solidFill>
                  <a:schemeClr val="tx2">
                    <a:lumMod val="75000"/>
                  </a:schemeClr>
                </a:solidFill>
              </a:rPr>
              <a:t>Create </a:t>
            </a:r>
            <a:r>
              <a:rPr lang="en-US" sz="1800" b="1" dirty="0">
                <a:solidFill>
                  <a:schemeClr val="accent1"/>
                </a:solidFill>
              </a:rPr>
              <a:t>p</a:t>
            </a:r>
            <a:r>
              <a:rPr lang="en-US" dirty="0">
                <a:solidFill>
                  <a:schemeClr val="tx2">
                    <a:lumMod val="75000"/>
                  </a:schemeClr>
                </a:solidFill>
              </a:rPr>
              <a:t>auses (silences) in interactions.</a:t>
            </a:r>
          </a:p>
          <a:p>
            <a:r>
              <a:rPr lang="en-US" sz="1600" b="1" dirty="0">
                <a:solidFill>
                  <a:schemeClr val="accent1"/>
                </a:solidFill>
              </a:rPr>
              <a:t>R</a:t>
            </a:r>
            <a:r>
              <a:rPr lang="en-US" b="1" dirty="0">
                <a:solidFill>
                  <a:schemeClr val="accent1"/>
                </a:solidFill>
              </a:rPr>
              <a:t>  - </a:t>
            </a:r>
            <a:r>
              <a:rPr lang="en-US" dirty="0">
                <a:solidFill>
                  <a:schemeClr val="tx2">
                    <a:lumMod val="75000"/>
                  </a:schemeClr>
                </a:solidFill>
              </a:rPr>
              <a:t>Reduce your </a:t>
            </a:r>
            <a:r>
              <a:rPr lang="en-US" sz="1800" b="1" dirty="0">
                <a:solidFill>
                  <a:schemeClr val="accent1"/>
                </a:solidFill>
              </a:rPr>
              <a:t>r</a:t>
            </a:r>
            <a:r>
              <a:rPr lang="en-US" dirty="0">
                <a:solidFill>
                  <a:schemeClr val="tx2">
                    <a:lumMod val="75000"/>
                  </a:schemeClr>
                </a:solidFill>
              </a:rPr>
              <a:t>ate of speech.</a:t>
            </a:r>
          </a:p>
          <a:p>
            <a:r>
              <a:rPr lang="en-US" sz="1600" b="1" dirty="0">
                <a:solidFill>
                  <a:schemeClr val="accent1"/>
                </a:solidFill>
              </a:rPr>
              <a:t>I - </a:t>
            </a:r>
            <a:r>
              <a:rPr lang="en-US" dirty="0">
                <a:solidFill>
                  <a:schemeClr val="tx2">
                    <a:lumMod val="75000"/>
                  </a:schemeClr>
                </a:solidFill>
              </a:rPr>
              <a:t>Show your </a:t>
            </a:r>
            <a:r>
              <a:rPr lang="en-US" sz="1800" b="1" dirty="0">
                <a:solidFill>
                  <a:schemeClr val="accent1"/>
                </a:solidFill>
              </a:rPr>
              <a:t>i</a:t>
            </a:r>
            <a:r>
              <a:rPr lang="en-US" dirty="0">
                <a:solidFill>
                  <a:schemeClr val="tx2">
                    <a:lumMod val="75000"/>
                  </a:schemeClr>
                </a:solidFill>
              </a:rPr>
              <a:t>nterest in what the child expresses, rather than how it is said.</a:t>
            </a:r>
          </a:p>
          <a:p>
            <a:r>
              <a:rPr lang="en-US" sz="1600" b="1" dirty="0">
                <a:solidFill>
                  <a:schemeClr val="accent1"/>
                </a:solidFill>
              </a:rPr>
              <a:t>M - </a:t>
            </a:r>
            <a:r>
              <a:rPr lang="en-US" b="1" dirty="0">
                <a:solidFill>
                  <a:schemeClr val="accent1"/>
                </a:solidFill>
              </a:rPr>
              <a:t>M</a:t>
            </a:r>
            <a:r>
              <a:rPr lang="en-US" dirty="0">
                <a:solidFill>
                  <a:schemeClr val="tx2">
                    <a:lumMod val="75000"/>
                  </a:schemeClr>
                </a:solidFill>
              </a:rPr>
              <a:t>odel simple vocabulary and normal non-fluencies in your speech</a:t>
            </a:r>
          </a:p>
          <a:p>
            <a:r>
              <a:rPr lang="en-US" sz="1600" b="1" dirty="0">
                <a:solidFill>
                  <a:schemeClr val="accent1"/>
                </a:solidFill>
              </a:rPr>
              <a:t>E - </a:t>
            </a:r>
            <a:r>
              <a:rPr lang="en-US" dirty="0">
                <a:solidFill>
                  <a:schemeClr val="tx2">
                    <a:lumMod val="75000"/>
                  </a:schemeClr>
                </a:solidFill>
              </a:rPr>
              <a:t>Do not reduce your </a:t>
            </a:r>
            <a:r>
              <a:rPr lang="en-US" sz="1800" b="1" dirty="0">
                <a:solidFill>
                  <a:schemeClr val="accent1"/>
                </a:solidFill>
              </a:rPr>
              <a:t>e</a:t>
            </a:r>
            <a:r>
              <a:rPr lang="en-US" dirty="0">
                <a:solidFill>
                  <a:schemeClr val="tx2">
                    <a:lumMod val="75000"/>
                  </a:schemeClr>
                </a:solidFill>
              </a:rPr>
              <a:t>xpectations (treat the child who stutters with the same respect as any other student in the class)</a:t>
            </a:r>
          </a:p>
          <a:p>
            <a:r>
              <a:rPr lang="en-US" i="1" dirty="0"/>
              <a:t> Add</a:t>
            </a:r>
            <a:r>
              <a:rPr lang="en-US" i="1" baseline="0" dirty="0"/>
              <a:t> that </a:t>
            </a:r>
            <a:r>
              <a:rPr lang="en-US" i="0" baseline="0" dirty="0"/>
              <a:t>an </a:t>
            </a:r>
            <a:r>
              <a:rPr lang="en-US" dirty="0"/>
              <a:t>additional time may be needed for presentations.</a:t>
            </a:r>
          </a:p>
        </p:txBody>
      </p:sp>
      <p:sp>
        <p:nvSpPr>
          <p:cNvPr id="4" name="Slide Number Placeholder 3"/>
          <p:cNvSpPr>
            <a:spLocks noGrp="1"/>
          </p:cNvSpPr>
          <p:nvPr>
            <p:ph type="sldNum" sz="quarter" idx="10"/>
          </p:nvPr>
        </p:nvSpPr>
        <p:spPr/>
        <p:txBody>
          <a:bodyPr/>
          <a:lstStyle/>
          <a:p>
            <a:fld id="{C8199F45-BEFF-491F-9F56-3A39FF06B72B}" type="slidenum">
              <a:rPr lang="en-US" smtClean="0"/>
              <a:t>12</a:t>
            </a:fld>
            <a:endParaRPr lang="en-US"/>
          </a:p>
        </p:txBody>
      </p:sp>
    </p:spTree>
    <p:extLst>
      <p:ext uri="{BB962C8B-B14F-4D97-AF65-F5344CB8AC3E}">
        <p14:creationId xmlns:p14="http://schemas.microsoft.com/office/powerpoint/2010/main" val="2602337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2">
                    <a:lumMod val="75000"/>
                  </a:schemeClr>
                </a:solidFill>
              </a:rPr>
              <a:t>Listen attentively.</a:t>
            </a:r>
          </a:p>
          <a:p>
            <a:r>
              <a:rPr lang="en-US" dirty="0">
                <a:solidFill>
                  <a:schemeClr val="tx2">
                    <a:lumMod val="75000"/>
                  </a:schemeClr>
                </a:solidFill>
              </a:rPr>
              <a:t>Give him/her opportunities to talk.</a:t>
            </a:r>
          </a:p>
          <a:p>
            <a:r>
              <a:rPr lang="en-US" dirty="0">
                <a:solidFill>
                  <a:schemeClr val="tx2">
                    <a:lumMod val="75000"/>
                  </a:schemeClr>
                </a:solidFill>
              </a:rPr>
              <a:t>Praise the student for sharing his/her ideas.</a:t>
            </a:r>
          </a:p>
          <a:p>
            <a:r>
              <a:rPr lang="en-US" dirty="0">
                <a:solidFill>
                  <a:schemeClr val="tx2">
                    <a:lumMod val="75000"/>
                  </a:schemeClr>
                </a:solidFill>
              </a:rPr>
              <a:t>Prepare the student for the upcoming events.</a:t>
            </a:r>
          </a:p>
          <a:p>
            <a:r>
              <a:rPr lang="en-US" dirty="0">
                <a:solidFill>
                  <a:schemeClr val="tx2">
                    <a:lumMod val="75000"/>
                  </a:schemeClr>
                </a:solidFill>
              </a:rPr>
              <a:t>Have a one-on-one conversation with the student who stutters about needed accommodations.</a:t>
            </a:r>
          </a:p>
          <a:p>
            <a:r>
              <a:rPr lang="en-US" dirty="0">
                <a:solidFill>
                  <a:schemeClr val="tx2">
                    <a:lumMod val="75000"/>
                  </a:schemeClr>
                </a:solidFill>
              </a:rPr>
              <a:t>Acknowledge disfluencies,</a:t>
            </a:r>
            <a:r>
              <a:rPr lang="en-US" baseline="0" dirty="0">
                <a:solidFill>
                  <a:schemeClr val="tx2">
                    <a:lumMod val="75000"/>
                  </a:schemeClr>
                </a:solidFill>
              </a:rPr>
              <a:t> but l</a:t>
            </a:r>
            <a:r>
              <a:rPr lang="en-US" dirty="0">
                <a:solidFill>
                  <a:schemeClr val="tx2">
                    <a:lumMod val="75000"/>
                  </a:schemeClr>
                </a:solidFill>
              </a:rPr>
              <a:t>et him/her know it’s OK to stutter.</a:t>
            </a:r>
          </a:p>
          <a:p>
            <a:r>
              <a:rPr lang="en-US" dirty="0"/>
              <a:t>With young children, do not label their disfluencies as “stuttering” or “stutter.” Use the words the child uses to describe his or her speech, such as “bumpy” or “hard”) (</a:t>
            </a:r>
            <a:r>
              <a:rPr lang="en-US" dirty="0" err="1"/>
              <a:t>LaBlance</a:t>
            </a:r>
            <a:r>
              <a:rPr lang="en-US" dirty="0"/>
              <a:t>, </a:t>
            </a:r>
            <a:r>
              <a:rPr lang="en-US" dirty="0" err="1"/>
              <a:t>Steckol</a:t>
            </a:r>
            <a:r>
              <a:rPr lang="en-US" dirty="0"/>
              <a:t>, &amp; Smith, 1994).</a:t>
            </a:r>
          </a:p>
          <a:p>
            <a:endParaRPr lang="en-US" dirty="0"/>
          </a:p>
          <a:p>
            <a:r>
              <a:rPr lang="en-US" dirty="0"/>
              <a:t>The same strategies can be used as a good preventive measure for a child at risk to develop stuttering (</a:t>
            </a:r>
            <a:r>
              <a:rPr lang="en-US" dirty="0" err="1"/>
              <a:t>Dworzynski</a:t>
            </a:r>
            <a:r>
              <a:rPr lang="en-US" dirty="0"/>
              <a:t>, Remington, </a:t>
            </a:r>
            <a:r>
              <a:rPr lang="en-US" dirty="0" err="1"/>
              <a:t>Rijsdijk</a:t>
            </a:r>
            <a:r>
              <a:rPr lang="en-US" dirty="0"/>
              <a:t>, Howell, &amp; </a:t>
            </a:r>
            <a:r>
              <a:rPr lang="en-US" dirty="0" err="1"/>
              <a:t>Plomin</a:t>
            </a:r>
            <a:r>
              <a:rPr lang="en-US" dirty="0"/>
              <a:t>, 2007; </a:t>
            </a:r>
            <a:r>
              <a:rPr lang="en-US" dirty="0" err="1"/>
              <a:t>LaBlance</a:t>
            </a:r>
            <a:r>
              <a:rPr lang="en-US" dirty="0"/>
              <a:t>, </a:t>
            </a:r>
            <a:r>
              <a:rPr lang="en-US" dirty="0" err="1"/>
              <a:t>Steckol</a:t>
            </a:r>
            <a:r>
              <a:rPr lang="en-US" dirty="0"/>
              <a:t>, &amp; Smith, 1994; Nye, et al., 2013).  </a:t>
            </a:r>
          </a:p>
        </p:txBody>
      </p:sp>
      <p:sp>
        <p:nvSpPr>
          <p:cNvPr id="4" name="Slide Number Placeholder 3"/>
          <p:cNvSpPr>
            <a:spLocks noGrp="1"/>
          </p:cNvSpPr>
          <p:nvPr>
            <p:ph type="sldNum" sz="quarter" idx="10"/>
          </p:nvPr>
        </p:nvSpPr>
        <p:spPr/>
        <p:txBody>
          <a:bodyPr/>
          <a:lstStyle/>
          <a:p>
            <a:fld id="{C8199F45-BEFF-491F-9F56-3A39FF06B72B}" type="slidenum">
              <a:rPr lang="en-US" smtClean="0"/>
              <a:t>13</a:t>
            </a:fld>
            <a:endParaRPr lang="en-US"/>
          </a:p>
        </p:txBody>
      </p:sp>
    </p:spTree>
    <p:extLst>
      <p:ext uri="{BB962C8B-B14F-4D97-AF65-F5344CB8AC3E}">
        <p14:creationId xmlns:p14="http://schemas.microsoft.com/office/powerpoint/2010/main" val="2886280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Say that </a:t>
            </a:r>
            <a:r>
              <a:rPr lang="en-US" i="0" dirty="0"/>
              <a:t>t</a:t>
            </a:r>
            <a:r>
              <a:rPr lang="en-US" dirty="0"/>
              <a:t>he evidence</a:t>
            </a:r>
            <a:r>
              <a:rPr lang="en-US" baseline="0" dirty="0"/>
              <a:t> sugests that “creating supportive communication environments, where individuals wh stutter feel comfortable speaking, may reduce their anxiety and, consequently, friquency or sevirity of stuttering episodes” (liverach &amp; Prasad, 2012, p. 70). To c</a:t>
            </a:r>
            <a:r>
              <a:rPr lang="en-US" dirty="0"/>
              <a:t>reate a comfortable speaking climate in the classroom:</a:t>
            </a:r>
          </a:p>
          <a:p>
            <a:r>
              <a:rPr lang="en-US" dirty="0"/>
              <a:t>Educate your students about stuttering. </a:t>
            </a:r>
          </a:p>
          <a:p>
            <a:r>
              <a:rPr lang="en-US" dirty="0"/>
              <a:t>Establish the “conversational rules” (together with your students).</a:t>
            </a:r>
          </a:p>
          <a:p>
            <a:r>
              <a:rPr lang="en-US" dirty="0"/>
              <a:t>Model and reinforce your students  to follow those rules. </a:t>
            </a:r>
          </a:p>
          <a:p>
            <a:endParaRPr lang="en-US" i="0" dirty="0"/>
          </a:p>
        </p:txBody>
      </p:sp>
      <p:sp>
        <p:nvSpPr>
          <p:cNvPr id="4" name="Slide Number Placeholder 3"/>
          <p:cNvSpPr>
            <a:spLocks noGrp="1"/>
          </p:cNvSpPr>
          <p:nvPr>
            <p:ph type="sldNum" sz="quarter" idx="10"/>
          </p:nvPr>
        </p:nvSpPr>
        <p:spPr/>
        <p:txBody>
          <a:bodyPr/>
          <a:lstStyle/>
          <a:p>
            <a:fld id="{C8199F45-BEFF-491F-9F56-3A39FF06B72B}" type="slidenum">
              <a:rPr lang="en-US" smtClean="0"/>
              <a:t>14</a:t>
            </a:fld>
            <a:endParaRPr lang="en-US"/>
          </a:p>
        </p:txBody>
      </p:sp>
    </p:spTree>
    <p:extLst>
      <p:ext uri="{BB962C8B-B14F-4D97-AF65-F5344CB8AC3E}">
        <p14:creationId xmlns:p14="http://schemas.microsoft.com/office/powerpoint/2010/main" val="28862806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Don’ts: </a:t>
            </a:r>
          </a:p>
          <a:p>
            <a:r>
              <a:rPr lang="en-US" dirty="0"/>
              <a:t>1. Do not interrupt the student who stutters.</a:t>
            </a:r>
          </a:p>
          <a:p>
            <a:r>
              <a:rPr lang="en-US" dirty="0"/>
              <a:t>2. Do not finish his or her sentences.</a:t>
            </a:r>
          </a:p>
          <a:p>
            <a:r>
              <a:rPr lang="en-US" dirty="0"/>
              <a:t>3. Do not tell the student to “relax” or to “take a deep breath.”</a:t>
            </a:r>
          </a:p>
          <a:p>
            <a:r>
              <a:rPr lang="en-US" dirty="0"/>
              <a:t>4. “Don’t make stuttering something to be ashamed of </a:t>
            </a:r>
          </a:p>
          <a:p>
            <a:r>
              <a:rPr lang="en-US" dirty="0"/>
              <a:t>Talk about stuttering just like any other matter” (Stuttering Foundation, 2015)</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15</a:t>
            </a:fld>
            <a:endParaRPr lang="en-US"/>
          </a:p>
        </p:txBody>
      </p:sp>
    </p:spTree>
    <p:extLst>
      <p:ext uri="{BB962C8B-B14F-4D97-AF65-F5344CB8AC3E}">
        <p14:creationId xmlns:p14="http://schemas.microsoft.com/office/powerpoint/2010/main" val="28862806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2">
                    <a:lumMod val="75000"/>
                  </a:schemeClr>
                </a:solidFill>
              </a:rPr>
              <a:t>1. Be aware that a child may be prone to stuttering when there is a strong family tendency. </a:t>
            </a:r>
          </a:p>
          <a:p>
            <a:r>
              <a:rPr lang="en-US" dirty="0">
                <a:solidFill>
                  <a:schemeClr val="tx2">
                    <a:lumMod val="75000"/>
                  </a:schemeClr>
                </a:solidFill>
              </a:rPr>
              <a:t>2. Consult with the child’s Speech and Language clinician (SLP) to learn about individual differences in the course  and  current treatment.</a:t>
            </a:r>
          </a:p>
          <a:p>
            <a:r>
              <a:rPr lang="en-US" dirty="0">
                <a:solidFill>
                  <a:schemeClr val="tx2">
                    <a:lumMod val="75000"/>
                  </a:schemeClr>
                </a:solidFill>
              </a:rPr>
              <a:t>3. Address anxiety early. Proper intervention addressing anxiety may prevent many negative consequences of stuttering.</a:t>
            </a:r>
          </a:p>
          <a:p>
            <a:r>
              <a:rPr lang="en-US" i="1" dirty="0"/>
              <a:t>Add that </a:t>
            </a:r>
            <a:r>
              <a:rPr lang="en-US" dirty="0"/>
              <a:t>Social skills training may lessen social fears of a student who stutter if he or she experiences discomfort and lack of engagement in social situations </a:t>
            </a:r>
          </a:p>
        </p:txBody>
      </p:sp>
      <p:sp>
        <p:nvSpPr>
          <p:cNvPr id="4" name="Slide Number Placeholder 3"/>
          <p:cNvSpPr>
            <a:spLocks noGrp="1"/>
          </p:cNvSpPr>
          <p:nvPr>
            <p:ph type="sldNum" sz="quarter" idx="10"/>
          </p:nvPr>
        </p:nvSpPr>
        <p:spPr/>
        <p:txBody>
          <a:bodyPr/>
          <a:lstStyle/>
          <a:p>
            <a:fld id="{C8199F45-BEFF-491F-9F56-3A39FF06B72B}" type="slidenum">
              <a:rPr lang="en-US" smtClean="0"/>
              <a:t>16</a:t>
            </a:fld>
            <a:endParaRPr lang="en-US"/>
          </a:p>
        </p:txBody>
      </p:sp>
    </p:spTree>
    <p:extLst>
      <p:ext uri="{BB962C8B-B14F-4D97-AF65-F5344CB8AC3E}">
        <p14:creationId xmlns:p14="http://schemas.microsoft.com/office/powerpoint/2010/main" val="15264037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Establishing a comprehensive bullying prevention program can effect positive changes in peer attitudes toward children who stutter and toward bullying in general</a:t>
            </a:r>
          </a:p>
          <a:p>
            <a:r>
              <a:rPr lang="en-US" dirty="0"/>
              <a:t>2. Advise a student who stutter to join support groups to connect to others who share similar emotional experiences. </a:t>
            </a:r>
          </a:p>
          <a:p>
            <a:r>
              <a:rPr lang="en-US" dirty="0"/>
              <a:t>3. Help him or her find local support groups in your area</a:t>
            </a:r>
          </a:p>
          <a:p>
            <a:endParaRPr lang="en-US" dirty="0"/>
          </a:p>
          <a:p>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17</a:t>
            </a:fld>
            <a:endParaRPr lang="en-US"/>
          </a:p>
        </p:txBody>
      </p:sp>
    </p:spTree>
    <p:extLst>
      <p:ext uri="{BB962C8B-B14F-4D97-AF65-F5344CB8AC3E}">
        <p14:creationId xmlns:p14="http://schemas.microsoft.com/office/powerpoint/2010/main" val="1526403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solidFill>
                  <a:schemeClr val="tx2">
                    <a:lumMod val="75000"/>
                  </a:schemeClr>
                </a:solidFill>
              </a:rPr>
              <a:t>A final activity “Examine a case study.” </a:t>
            </a:r>
            <a:r>
              <a:rPr lang="en-US" dirty="0"/>
              <a:t>The</a:t>
            </a:r>
            <a:r>
              <a:rPr lang="en-US" baseline="0" dirty="0"/>
              <a:t> </a:t>
            </a:r>
            <a:r>
              <a:rPr lang="en-US" dirty="0"/>
              <a:t>Handout A (page 2)</a:t>
            </a:r>
            <a:r>
              <a:rPr lang="en-US" baseline="0" dirty="0"/>
              <a:t> includes a case study and the questions for a “think-pair-share” activity.</a:t>
            </a:r>
            <a:endParaRPr lang="en-US" dirty="0">
              <a:solidFill>
                <a:schemeClr val="tx2">
                  <a:lumMod val="75000"/>
                </a:schemeClr>
              </a:solidFill>
            </a:endParaRPr>
          </a:p>
          <a:p>
            <a:r>
              <a:rPr lang="en-US" dirty="0">
                <a:solidFill>
                  <a:schemeClr val="tx2">
                    <a:lumMod val="75000"/>
                  </a:schemeClr>
                </a:solidFill>
              </a:rPr>
              <a:t>Meet Davis, a 4-year-old boy.* Think-pair-share: What would you recommend the parents of Davis if they asked your advice as a teacher  of their child, or as a family friend who  works on the field of education?</a:t>
            </a:r>
          </a:p>
          <a:p>
            <a:r>
              <a:rPr lang="en-US" dirty="0">
                <a:solidFill>
                  <a:schemeClr val="tx2">
                    <a:lumMod val="75000"/>
                  </a:schemeClr>
                </a:solidFill>
              </a:rPr>
              <a:t>Discuss with the whole group what do they think might be a most helpful strategy?</a:t>
            </a:r>
          </a:p>
          <a:p>
            <a:r>
              <a:rPr lang="en-US" baseline="0" dirty="0"/>
              <a:t>(Some suggestions for parents are the same as for teachers (PRIME, praise, engage)). Ask you audience what information from the Presentation may help Davis’ parents to better understand his stuttering. </a:t>
            </a:r>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18</a:t>
            </a:fld>
            <a:endParaRPr lang="en-US"/>
          </a:p>
        </p:txBody>
      </p:sp>
    </p:spTree>
    <p:extLst>
      <p:ext uri="{BB962C8B-B14F-4D97-AF65-F5344CB8AC3E}">
        <p14:creationId xmlns:p14="http://schemas.microsoft.com/office/powerpoint/2010/main" val="15264037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 time.</a:t>
            </a:r>
          </a:p>
        </p:txBody>
      </p:sp>
      <p:sp>
        <p:nvSpPr>
          <p:cNvPr id="4" name="Slide Number Placeholder 3"/>
          <p:cNvSpPr>
            <a:spLocks noGrp="1"/>
          </p:cNvSpPr>
          <p:nvPr>
            <p:ph type="sldNum" sz="quarter" idx="10"/>
          </p:nvPr>
        </p:nvSpPr>
        <p:spPr/>
        <p:txBody>
          <a:bodyPr/>
          <a:lstStyle/>
          <a:p>
            <a:fld id="{C8199F45-BEFF-491F-9F56-3A39FF06B72B}" type="slidenum">
              <a:rPr lang="en-US" smtClean="0"/>
              <a:t>19</a:t>
            </a:fld>
            <a:endParaRPr lang="en-US"/>
          </a:p>
        </p:txBody>
      </p:sp>
    </p:spTree>
    <p:extLst>
      <p:ext uri="{BB962C8B-B14F-4D97-AF65-F5344CB8AC3E}">
        <p14:creationId xmlns:p14="http://schemas.microsoft.com/office/powerpoint/2010/main" val="3809470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Stuttering is “a marked impairment in speech fluency, that reflects an underlying problem with speech production rather than a language problem. Children who stutter know what they want to say, but they have a problem saying it” (Weis, 2013, p. 150). </a:t>
            </a:r>
          </a:p>
          <a:p>
            <a:r>
              <a:rPr lang="en-US" dirty="0"/>
              <a:t>The Diagnostic and Statistical Manual of Mental Disorders Fifth Edition, edited by American Psychiatric Association,  DSM –V (2013), gives this communication disorder a new name: </a:t>
            </a:r>
          </a:p>
          <a:p>
            <a:r>
              <a:rPr lang="en-US" dirty="0"/>
              <a:t>Childhood-Onset Fluency Disorder (APA, 2014).</a:t>
            </a:r>
          </a:p>
          <a:p>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2</a:t>
            </a:fld>
            <a:endParaRPr lang="en-US"/>
          </a:p>
        </p:txBody>
      </p:sp>
    </p:spTree>
    <p:extLst>
      <p:ext uri="{BB962C8B-B14F-4D97-AF65-F5344CB8AC3E}">
        <p14:creationId xmlns:p14="http://schemas.microsoft.com/office/powerpoint/2010/main" val="2430138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 DSM-V (2013),</a:t>
            </a:r>
            <a:r>
              <a:rPr lang="en-US" baseline="0" dirty="0"/>
              <a:t> </a:t>
            </a:r>
            <a:r>
              <a:rPr lang="en-US" dirty="0"/>
              <a:t>the Childhood-Onset Fluency Disorder (Stuttering)</a:t>
            </a:r>
            <a:r>
              <a:rPr lang="en-US" baseline="0" dirty="0"/>
              <a:t> </a:t>
            </a:r>
            <a:r>
              <a:rPr lang="en-US" dirty="0"/>
              <a:t>is a condition characterized by disturbances in the normal fluency and time patterning of speech that are inappropriate for the individual’s age and language skills, and persist over time (p. 45).</a:t>
            </a:r>
          </a:p>
          <a:p>
            <a:r>
              <a:rPr lang="en-US" dirty="0"/>
              <a:t>Is an impairment in speech fluency that is not attributable to another developmental disorder, a mental disorder, or a medical condition (like stroke). </a:t>
            </a:r>
          </a:p>
          <a:p>
            <a:r>
              <a:rPr lang="en-US" dirty="0"/>
              <a:t>The onset of symptoms is usually in the early developmental period (prior to the age 5).</a:t>
            </a:r>
          </a:p>
          <a:p>
            <a:r>
              <a:rPr lang="en-US" dirty="0"/>
              <a:t>The disturbance [in speech fluency] causes anxiety about speaking, or limitations in effective communication, social participation, and academic performance or occupational performance (APA , 2013, pp.</a:t>
            </a:r>
            <a:r>
              <a:rPr lang="en-US" baseline="0" dirty="0"/>
              <a:t> 45-46</a:t>
            </a:r>
            <a:r>
              <a:rPr lang="en-US" dirty="0"/>
              <a:t>)</a:t>
            </a:r>
          </a:p>
        </p:txBody>
      </p:sp>
      <p:sp>
        <p:nvSpPr>
          <p:cNvPr id="4" name="Slide Number Placeholder 3"/>
          <p:cNvSpPr>
            <a:spLocks noGrp="1"/>
          </p:cNvSpPr>
          <p:nvPr>
            <p:ph type="sldNum" sz="quarter" idx="10"/>
          </p:nvPr>
        </p:nvSpPr>
        <p:spPr/>
        <p:txBody>
          <a:bodyPr/>
          <a:lstStyle/>
          <a:p>
            <a:fld id="{C8199F45-BEFF-491F-9F56-3A39FF06B72B}" type="slidenum">
              <a:rPr lang="en-US" smtClean="0"/>
              <a:t>3</a:t>
            </a:fld>
            <a:endParaRPr lang="en-US"/>
          </a:p>
        </p:txBody>
      </p:sp>
    </p:spTree>
    <p:extLst>
      <p:ext uri="{BB962C8B-B14F-4D97-AF65-F5344CB8AC3E}">
        <p14:creationId xmlns:p14="http://schemas.microsoft.com/office/powerpoint/2010/main" val="3039802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disturbances in the normal fluency of speech may be characterized by one or more of the following:</a:t>
            </a:r>
          </a:p>
          <a:p>
            <a:r>
              <a:rPr lang="en-US" dirty="0"/>
              <a:t>Sound and syllable repetitions (part-word repetitions):</a:t>
            </a:r>
          </a:p>
          <a:p>
            <a:r>
              <a:rPr lang="en-US" dirty="0"/>
              <a:t> “</a:t>
            </a:r>
            <a:r>
              <a:rPr lang="en-US" dirty="0" err="1"/>
              <a:t>ba</a:t>
            </a:r>
            <a:r>
              <a:rPr lang="en-US" dirty="0"/>
              <a:t> – </a:t>
            </a:r>
            <a:r>
              <a:rPr lang="en-US" dirty="0" err="1"/>
              <a:t>ba</a:t>
            </a:r>
            <a:r>
              <a:rPr lang="en-US" dirty="0"/>
              <a:t> — baby”</a:t>
            </a:r>
          </a:p>
          <a:p>
            <a:r>
              <a:rPr lang="en-US" dirty="0"/>
              <a:t>Sound prolongations: “S&gt;&gt;&gt;&gt;sometimes”</a:t>
            </a:r>
          </a:p>
          <a:p>
            <a:r>
              <a:rPr lang="en-US" dirty="0"/>
              <a:t>Broken words (pauses within a word): “Ta – table”</a:t>
            </a:r>
          </a:p>
          <a:p>
            <a:r>
              <a:rPr lang="en-US" dirty="0"/>
              <a:t>Audible or silent blocking (filled or unfilled pauses </a:t>
            </a:r>
          </a:p>
          <a:p>
            <a:r>
              <a:rPr lang="en-US" dirty="0"/>
              <a:t>in speech): “I like to – go home”</a:t>
            </a:r>
          </a:p>
          <a:p>
            <a:r>
              <a:rPr lang="en-US" dirty="0"/>
              <a:t>Monosyllabic whole-word repetitions: “I-I-I see him”</a:t>
            </a:r>
          </a:p>
          <a:p>
            <a:r>
              <a:rPr lang="en-US" dirty="0"/>
              <a:t>Circumlocutions (word substitutions to avoid a problematic word) </a:t>
            </a:r>
          </a:p>
          <a:p>
            <a:r>
              <a:rPr lang="en-US" dirty="0"/>
              <a:t>Words pronounced with an excess of physical tension</a:t>
            </a:r>
          </a:p>
          <a:p>
            <a:r>
              <a:rPr lang="en-US" dirty="0"/>
              <a:t>(APA, 2013, pp. 45-46; Weis, 2013, p. 151)</a:t>
            </a:r>
          </a:p>
          <a:p>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4</a:t>
            </a:fld>
            <a:endParaRPr lang="en-US"/>
          </a:p>
        </p:txBody>
      </p:sp>
    </p:spTree>
    <p:extLst>
      <p:ext uri="{BB962C8B-B14F-4D97-AF65-F5344CB8AC3E}">
        <p14:creationId xmlns:p14="http://schemas.microsoft.com/office/powerpoint/2010/main" val="3260413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child who stutters may be eligible to receive </a:t>
            </a:r>
            <a:r>
              <a:rPr lang="en-US" b="1" dirty="0"/>
              <a:t>speech therapy </a:t>
            </a:r>
            <a:r>
              <a:rPr lang="en-US" dirty="0"/>
              <a:t>under a federal law, the Individuals with Disabilities Improvement Act of 2004</a:t>
            </a:r>
          </a:p>
          <a:p>
            <a:r>
              <a:rPr lang="en-US" dirty="0"/>
              <a:t>IDEA’s definition of a Speech-Language Impairment includes communication disorders, such as </a:t>
            </a:r>
            <a:r>
              <a:rPr lang="en-US" b="1" dirty="0"/>
              <a:t>stuttering</a:t>
            </a:r>
            <a:r>
              <a:rPr lang="en-US" dirty="0"/>
              <a:t>, impaired articulation, language impairment, or voice impairment, “that </a:t>
            </a:r>
            <a:r>
              <a:rPr lang="en-US" b="1" dirty="0"/>
              <a:t>adversely affects</a:t>
            </a:r>
            <a:r>
              <a:rPr lang="en-US" dirty="0"/>
              <a:t> a child’s educational performance” </a:t>
            </a:r>
            <a:r>
              <a:rPr lang="en-US" sz="900" dirty="0"/>
              <a:t>(U.S. Department of Education , n. d.) .</a:t>
            </a:r>
          </a:p>
          <a:p>
            <a:r>
              <a:rPr lang="en-US" i="1" dirty="0"/>
              <a:t>Add that </a:t>
            </a:r>
            <a:r>
              <a:rPr lang="en-US" dirty="0"/>
              <a:t>IDEA mandates that state education agencies and local school districts provide special education services to children ages 3-21 who need them. Speech therapy is considered to be special education. IDEA is designed to provide a free, appropriate public education, but children attending private schools are covered under the law too (Stuttering Foundation, 2015).  </a:t>
            </a:r>
          </a:p>
        </p:txBody>
      </p:sp>
      <p:sp>
        <p:nvSpPr>
          <p:cNvPr id="4" name="Slide Number Placeholder 3"/>
          <p:cNvSpPr>
            <a:spLocks noGrp="1"/>
          </p:cNvSpPr>
          <p:nvPr>
            <p:ph type="sldNum" sz="quarter" idx="10"/>
          </p:nvPr>
        </p:nvSpPr>
        <p:spPr/>
        <p:txBody>
          <a:bodyPr/>
          <a:lstStyle/>
          <a:p>
            <a:fld id="{C8199F45-BEFF-491F-9F56-3A39FF06B72B}" type="slidenum">
              <a:rPr lang="en-US" smtClean="0"/>
              <a:t>5</a:t>
            </a:fld>
            <a:endParaRPr lang="en-US"/>
          </a:p>
        </p:txBody>
      </p:sp>
    </p:spTree>
    <p:extLst>
      <p:ext uri="{BB962C8B-B14F-4D97-AF65-F5344CB8AC3E}">
        <p14:creationId xmlns:p14="http://schemas.microsoft.com/office/powerpoint/2010/main" val="3669476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Early identification and intervention is important. The following signs may help to distinguish between stuttering and developmentally appropriate disfluencies. </a:t>
            </a:r>
          </a:p>
          <a:p>
            <a:r>
              <a:rPr lang="en-US" dirty="0"/>
              <a:t>Many preschool-age children demonstrate age-appropriate disfluencies, which do not appear often, and may include whole word repetitions, pauses in speech, and relaxed hesitations. </a:t>
            </a:r>
          </a:p>
          <a:p>
            <a:r>
              <a:rPr lang="en-US" dirty="0"/>
              <a:t>	“The warning signs that should alert parents and teachers are:</a:t>
            </a:r>
          </a:p>
          <a:p>
            <a:r>
              <a:rPr lang="en-US" dirty="0"/>
              <a:t>1. Frequent part-word repetitions rather than word  repetitions , more likely ‘B-b-but’  than ‘but, but.’</a:t>
            </a:r>
          </a:p>
          <a:p>
            <a:r>
              <a:rPr lang="en-US" dirty="0"/>
              <a:t>2. Repetition of a part of a word more than 2 times</a:t>
            </a:r>
          </a:p>
          <a:p>
            <a:r>
              <a:rPr lang="en-US" dirty="0"/>
              <a:t>	‘</a:t>
            </a:r>
            <a:r>
              <a:rPr lang="en-US" dirty="0" err="1"/>
              <a:t>ba</a:t>
            </a:r>
            <a:r>
              <a:rPr lang="en-US" dirty="0"/>
              <a:t>-</a:t>
            </a:r>
            <a:r>
              <a:rPr lang="en-US" dirty="0" err="1"/>
              <a:t>ba</a:t>
            </a:r>
            <a:r>
              <a:rPr lang="en-US" dirty="0"/>
              <a:t>-</a:t>
            </a:r>
            <a:r>
              <a:rPr lang="en-US" dirty="0" err="1"/>
              <a:t>ba</a:t>
            </a:r>
            <a:r>
              <a:rPr lang="en-US" dirty="0"/>
              <a:t>-</a:t>
            </a:r>
            <a:r>
              <a:rPr lang="en-US" dirty="0" err="1"/>
              <a:t>ba</a:t>
            </a:r>
            <a:r>
              <a:rPr lang="en-US" dirty="0"/>
              <a:t>-ball.’ </a:t>
            </a:r>
          </a:p>
          <a:p>
            <a:r>
              <a:rPr lang="en-US" dirty="0"/>
              <a:t>3. Repetitions having an irregular rhythm ‘b-</a:t>
            </a:r>
            <a:r>
              <a:rPr lang="en-US" dirty="0" err="1"/>
              <a:t>ba</a:t>
            </a:r>
            <a:r>
              <a:rPr lang="en-US" dirty="0"/>
              <a:t>--b-ball.’ </a:t>
            </a:r>
          </a:p>
          <a:p>
            <a:r>
              <a:rPr lang="en-US" dirty="0"/>
              <a:t>4. A sound held longer than normal (more than 1 second) ‘</a:t>
            </a:r>
            <a:r>
              <a:rPr lang="en-US" dirty="0" err="1"/>
              <a:t>Mmmmmy</a:t>
            </a:r>
            <a:r>
              <a:rPr lang="en-US" dirty="0"/>
              <a:t> ball.’ </a:t>
            </a:r>
          </a:p>
          <a:p>
            <a:r>
              <a:rPr lang="en-US" dirty="0"/>
              <a:t>5. Excessive tension in the speech muscles (in the neck and face). </a:t>
            </a:r>
          </a:p>
          <a:p>
            <a:r>
              <a:rPr lang="en-US" dirty="0"/>
              <a:t>6. Fear of speaking in public.”</a:t>
            </a:r>
          </a:p>
          <a:p>
            <a:r>
              <a:rPr lang="en-US" dirty="0"/>
              <a:t> (Haynes, Moran, &amp; </a:t>
            </a:r>
            <a:r>
              <a:rPr lang="en-US" dirty="0" err="1"/>
              <a:t>Pindzola</a:t>
            </a:r>
            <a:r>
              <a:rPr lang="en-US" dirty="0"/>
              <a:t>, 2006, p 28)</a:t>
            </a:r>
          </a:p>
          <a:p>
            <a:endParaRPr lang="en-US" dirty="0"/>
          </a:p>
          <a:p>
            <a:pPr marL="0" indent="0">
              <a:buNone/>
            </a:pPr>
            <a:r>
              <a:rPr lang="en-US" dirty="0"/>
              <a:t>..</a:t>
            </a:r>
            <a:r>
              <a:rPr lang="en-US" sz="2800" dirty="0">
                <a:solidFill>
                  <a:schemeClr val="tx2">
                    <a:lumMod val="75000"/>
                  </a:schemeClr>
                </a:solidFill>
              </a:rPr>
              <a:t> </a:t>
            </a:r>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6</a:t>
            </a:fld>
            <a:endParaRPr lang="en-US"/>
          </a:p>
        </p:txBody>
      </p:sp>
    </p:spTree>
    <p:extLst>
      <p:ext uri="{BB962C8B-B14F-4D97-AF65-F5344CB8AC3E}">
        <p14:creationId xmlns:p14="http://schemas.microsoft.com/office/powerpoint/2010/main" val="970029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onset of stuttering is usually between ages 3 and 6 with almost no new cases being reported after age 12. </a:t>
            </a:r>
          </a:p>
          <a:p>
            <a:r>
              <a:rPr lang="en-US" dirty="0"/>
              <a:t>Boys are 2 to 5 times more likely to exhibit stuttering than girls. </a:t>
            </a:r>
          </a:p>
          <a:p>
            <a:r>
              <a:rPr lang="en-US" dirty="0"/>
              <a:t>Boys begin stuttering, on average, 5 months </a:t>
            </a:r>
          </a:p>
          <a:p>
            <a:r>
              <a:rPr lang="en-US" dirty="0"/>
              <a:t>later than girls.</a:t>
            </a:r>
          </a:p>
          <a:p>
            <a:r>
              <a:rPr lang="en-US" dirty="0"/>
              <a:t>5% of preschool children are affected, but by adolescence this percentage drops to 1%.</a:t>
            </a:r>
          </a:p>
          <a:p>
            <a:r>
              <a:rPr lang="en-US" dirty="0"/>
              <a:t>the highest rate (70% or higher) of recovery exists during the first 15 months post-onset.</a:t>
            </a:r>
          </a:p>
          <a:p>
            <a:endParaRPr lang="en-US" dirty="0"/>
          </a:p>
          <a:p>
            <a:r>
              <a:rPr lang="en-US" dirty="0"/>
              <a:t>(Dworzynski, at al., 2007, pp. 169-170)</a:t>
            </a:r>
          </a:p>
          <a:p>
            <a:endParaRPr lang="en-US" dirty="0"/>
          </a:p>
        </p:txBody>
      </p:sp>
      <p:sp>
        <p:nvSpPr>
          <p:cNvPr id="4" name="Slide Number Placeholder 3"/>
          <p:cNvSpPr>
            <a:spLocks noGrp="1"/>
          </p:cNvSpPr>
          <p:nvPr>
            <p:ph type="sldNum" sz="quarter" idx="10"/>
          </p:nvPr>
        </p:nvSpPr>
        <p:spPr/>
        <p:txBody>
          <a:bodyPr/>
          <a:lstStyle/>
          <a:p>
            <a:fld id="{C8199F45-BEFF-491F-9F56-3A39FF06B72B}" type="slidenum">
              <a:rPr lang="en-US" smtClean="0"/>
              <a:t>7</a:t>
            </a:fld>
            <a:endParaRPr lang="en-US"/>
          </a:p>
        </p:txBody>
      </p:sp>
    </p:spTree>
    <p:extLst>
      <p:ext uri="{BB962C8B-B14F-4D97-AF65-F5344CB8AC3E}">
        <p14:creationId xmlns:p14="http://schemas.microsoft.com/office/powerpoint/2010/main" val="2132389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2">
                    <a:lumMod val="75000"/>
                  </a:schemeClr>
                </a:solidFill>
              </a:rPr>
              <a:t>The exact causes of stuttering are unknown.</a:t>
            </a:r>
          </a:p>
          <a:p>
            <a:r>
              <a:rPr lang="en-US" dirty="0">
                <a:solidFill>
                  <a:schemeClr val="tx2">
                    <a:lumMod val="75000"/>
                  </a:schemeClr>
                </a:solidFill>
              </a:rPr>
              <a:t>There are strong genetic influences in the etiology of stuttering (family history of disorder).</a:t>
            </a:r>
          </a:p>
          <a:p>
            <a:r>
              <a:rPr lang="en-US" dirty="0">
                <a:solidFill>
                  <a:schemeClr val="tx2">
                    <a:lumMod val="75000"/>
                  </a:schemeClr>
                </a:solidFill>
              </a:rPr>
              <a:t>No single treatment or strategy will work for each and every child who stutters.</a:t>
            </a:r>
            <a:r>
              <a:rPr lang="da-DK" dirty="0">
                <a:solidFill>
                  <a:schemeClr val="tx2">
                    <a:lumMod val="75000"/>
                  </a:schemeClr>
                </a:solidFill>
              </a:rPr>
              <a:t> (Dworzynski et al., 2007, Nye, at al., 2013, Weis, 2013) </a:t>
            </a:r>
            <a:r>
              <a:rPr lang="en-US" dirty="0">
                <a:solidFill>
                  <a:schemeClr val="tx2">
                    <a:lumMod val="75000"/>
                  </a:schemeClr>
                </a:solidFill>
              </a:rPr>
              <a:t> </a:t>
            </a:r>
          </a:p>
          <a:p>
            <a:r>
              <a:rPr lang="en-US" dirty="0"/>
              <a:t>Early identification and referral to services is important,</a:t>
            </a:r>
            <a:r>
              <a:rPr lang="en-US" baseline="0" dirty="0"/>
              <a:t> because b</a:t>
            </a:r>
            <a:r>
              <a:rPr lang="en-US" dirty="0"/>
              <a:t>ehavioral intervention strategies are most effective before age 8.</a:t>
            </a:r>
          </a:p>
          <a:p>
            <a:r>
              <a:rPr lang="en-US" i="1" dirty="0"/>
              <a:t>Add</a:t>
            </a:r>
            <a:r>
              <a:rPr lang="en-US" i="1" baseline="0" dirty="0"/>
              <a:t> that, </a:t>
            </a:r>
            <a:r>
              <a:rPr lang="en-US" i="0" baseline="0" dirty="0"/>
              <a:t>h</a:t>
            </a:r>
            <a:r>
              <a:rPr lang="en-US" dirty="0"/>
              <a:t>owever, it may be beneficial to defer treatment for those with few or no risk factors (such as family history of stuttering or bilinguality), or mild stuttering that does not cause concern for either child or parents (Nye, et al., 2013). </a:t>
            </a:r>
          </a:p>
        </p:txBody>
      </p:sp>
      <p:sp>
        <p:nvSpPr>
          <p:cNvPr id="4" name="Slide Number Placeholder 3"/>
          <p:cNvSpPr>
            <a:spLocks noGrp="1"/>
          </p:cNvSpPr>
          <p:nvPr>
            <p:ph type="sldNum" sz="quarter" idx="10"/>
          </p:nvPr>
        </p:nvSpPr>
        <p:spPr/>
        <p:txBody>
          <a:bodyPr/>
          <a:lstStyle/>
          <a:p>
            <a:fld id="{C8199F45-BEFF-491F-9F56-3A39FF06B72B}" type="slidenum">
              <a:rPr lang="en-US" smtClean="0"/>
              <a:t>8</a:t>
            </a:fld>
            <a:endParaRPr lang="en-US"/>
          </a:p>
        </p:txBody>
      </p:sp>
    </p:spTree>
    <p:extLst>
      <p:ext uri="{BB962C8B-B14F-4D97-AF65-F5344CB8AC3E}">
        <p14:creationId xmlns:p14="http://schemas.microsoft.com/office/powerpoint/2010/main" val="697161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“stuttering stereotype” exists in most populations </a:t>
            </a:r>
            <a:r>
              <a:rPr lang="fi-FI" dirty="0"/>
              <a:t>(Guntupalli, et al., 2006. p. 6)</a:t>
            </a:r>
            <a:r>
              <a:rPr lang="en-US" dirty="0"/>
              <a:t>. Many myths and misconceptions about stuttering exist in the society.</a:t>
            </a:r>
          </a:p>
          <a:p>
            <a:r>
              <a:rPr lang="en-US" dirty="0"/>
              <a:t>Examine your own perceptions toward people who stutter through the “Myth vs. Truth” activity. </a:t>
            </a:r>
          </a:p>
          <a:p>
            <a:r>
              <a:rPr lang="en-US" i="1" dirty="0"/>
              <a:t>	Distribute copies</a:t>
            </a:r>
            <a:r>
              <a:rPr lang="en-US" i="1" baseline="0" dirty="0"/>
              <a:t> of t</a:t>
            </a:r>
            <a:r>
              <a:rPr lang="en-US" i="1" dirty="0"/>
              <a:t>he Handout A to the audience.</a:t>
            </a:r>
          </a:p>
          <a:p>
            <a:r>
              <a:rPr lang="en-US" dirty="0"/>
              <a:t> </a:t>
            </a:r>
          </a:p>
        </p:txBody>
      </p:sp>
      <p:sp>
        <p:nvSpPr>
          <p:cNvPr id="4" name="Slide Number Placeholder 3"/>
          <p:cNvSpPr>
            <a:spLocks noGrp="1"/>
          </p:cNvSpPr>
          <p:nvPr>
            <p:ph type="sldNum" sz="quarter" idx="10"/>
          </p:nvPr>
        </p:nvSpPr>
        <p:spPr/>
        <p:txBody>
          <a:bodyPr/>
          <a:lstStyle/>
          <a:p>
            <a:fld id="{C8199F45-BEFF-491F-9F56-3A39FF06B72B}" type="slidenum">
              <a:rPr lang="en-US" smtClean="0"/>
              <a:t>9</a:t>
            </a:fld>
            <a:endParaRPr lang="en-US"/>
          </a:p>
        </p:txBody>
      </p:sp>
    </p:spTree>
    <p:extLst>
      <p:ext uri="{BB962C8B-B14F-4D97-AF65-F5344CB8AC3E}">
        <p14:creationId xmlns:p14="http://schemas.microsoft.com/office/powerpoint/2010/main" val="2191774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23A14CA-C1DD-4DAA-B4D6-1097CE65E25B}"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3824544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3A14CA-C1DD-4DAA-B4D6-1097CE65E25B}"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2831740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3A14CA-C1DD-4DAA-B4D6-1097CE65E25B}"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388575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3A14CA-C1DD-4DAA-B4D6-1097CE65E25B}"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2111301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3A14CA-C1DD-4DAA-B4D6-1097CE65E25B}" type="datetimeFigureOut">
              <a:rPr lang="en-US" smtClean="0"/>
              <a:t>9/9/2019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3866340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3A14CA-C1DD-4DAA-B4D6-1097CE65E25B}"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961826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3A14CA-C1DD-4DAA-B4D6-1097CE65E25B}" type="datetimeFigureOut">
              <a:rPr lang="en-US" smtClean="0"/>
              <a:t>9/9/2019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1843574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3A14CA-C1DD-4DAA-B4D6-1097CE65E25B}" type="datetimeFigureOut">
              <a:rPr lang="en-US" smtClean="0"/>
              <a:t>9/9/2019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1323520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A14CA-C1DD-4DAA-B4D6-1097CE65E25B}" type="datetimeFigureOut">
              <a:rPr lang="en-US" smtClean="0"/>
              <a:t>9/9/2019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72960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3A14CA-C1DD-4DAA-B4D6-1097CE65E25B}"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2893616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3A14CA-C1DD-4DAA-B4D6-1097CE65E25B}" type="datetimeFigureOut">
              <a:rPr lang="en-US" smtClean="0"/>
              <a:t>9/9/2019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9016F-FDB6-469A-B402-0BBEE873DDD2}" type="slidenum">
              <a:rPr lang="en-US" smtClean="0"/>
              <a:t>‹#›</a:t>
            </a:fld>
            <a:endParaRPr lang="en-US"/>
          </a:p>
        </p:txBody>
      </p:sp>
    </p:spTree>
    <p:extLst>
      <p:ext uri="{BB962C8B-B14F-4D97-AF65-F5344CB8AC3E}">
        <p14:creationId xmlns:p14="http://schemas.microsoft.com/office/powerpoint/2010/main" val="3688065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A14CA-C1DD-4DAA-B4D6-1097CE65E25B}" type="datetimeFigureOut">
              <a:rPr lang="en-US" smtClean="0"/>
              <a:t>9/9/2019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9016F-FDB6-469A-B402-0BBEE873DDD2}" type="slidenum">
              <a:rPr lang="en-US" smtClean="0"/>
              <a:t>‹#›</a:t>
            </a:fld>
            <a:endParaRPr lang="en-US"/>
          </a:p>
        </p:txBody>
      </p:sp>
    </p:spTree>
    <p:extLst>
      <p:ext uri="{BB962C8B-B14F-4D97-AF65-F5344CB8AC3E}">
        <p14:creationId xmlns:p14="http://schemas.microsoft.com/office/powerpoint/2010/main" val="4254539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pa.org/monitor/2014/07-08/stuttering-dsm.asp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idea.ed.gov/explore/view/p/,root,regs,300,A,300.8,c,11," TargetMode="External"/><Relationship Id="rId4" Type="http://schemas.openxmlformats.org/officeDocument/2006/relationships/hyperlink" Target="http://www.stutteringhelp.org/special-education-law-children-who-stutte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620962"/>
          </a:xfrm>
        </p:spPr>
        <p:txBody>
          <a:bodyPr>
            <a:normAutofit/>
          </a:bodyPr>
          <a:lstStyle/>
          <a:p>
            <a:r>
              <a:rPr lang="en-US" sz="36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Understanding Stuttering</a:t>
            </a:r>
            <a:br>
              <a:rPr lang="en-US" sz="36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r>
              <a:rPr lang="en-US" sz="36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in Children </a:t>
            </a:r>
          </a:p>
        </p:txBody>
      </p:sp>
      <p:sp>
        <p:nvSpPr>
          <p:cNvPr id="3" name="Content Placeholder 2"/>
          <p:cNvSpPr>
            <a:spLocks noGrp="1"/>
          </p:cNvSpPr>
          <p:nvPr>
            <p:ph idx="1"/>
          </p:nvPr>
        </p:nvSpPr>
        <p:spPr>
          <a:xfrm>
            <a:off x="457200" y="1600201"/>
            <a:ext cx="7924800" cy="3962400"/>
          </a:xfrm>
        </p:spPr>
        <p:txBody>
          <a:bodyPr>
            <a:normAutofit fontScale="70000" lnSpcReduction="20000"/>
          </a:bodyPr>
          <a:lstStyle/>
          <a:p>
            <a:endParaRPr lang="en-US" dirty="0"/>
          </a:p>
          <a:p>
            <a:endParaRPr lang="en-US" dirty="0"/>
          </a:p>
          <a:p>
            <a:endParaRPr lang="en-US" dirty="0"/>
          </a:p>
          <a:p>
            <a:pPr marL="0" indent="0" algn="ctr">
              <a:buNone/>
            </a:pPr>
            <a:r>
              <a:rPr lang="en-US" i="1" dirty="0">
                <a:solidFill>
                  <a:schemeClr val="accent5">
                    <a:lumMod val="50000"/>
                  </a:schemeClr>
                </a:solidFill>
              </a:rPr>
              <a:t>“If knowledge can create problems, </a:t>
            </a:r>
          </a:p>
          <a:p>
            <a:pPr marL="0" indent="0" algn="ctr">
              <a:buNone/>
            </a:pPr>
            <a:r>
              <a:rPr lang="en-US" i="1" dirty="0">
                <a:solidFill>
                  <a:schemeClr val="accent5">
                    <a:lumMod val="50000"/>
                  </a:schemeClr>
                </a:solidFill>
              </a:rPr>
              <a:t>it is not through ignorance </a:t>
            </a:r>
          </a:p>
          <a:p>
            <a:pPr marL="0" indent="0" algn="ctr">
              <a:buNone/>
            </a:pPr>
            <a:r>
              <a:rPr lang="en-US" i="1" dirty="0">
                <a:solidFill>
                  <a:schemeClr val="accent5">
                    <a:lumMod val="50000"/>
                  </a:schemeClr>
                </a:solidFill>
              </a:rPr>
              <a:t>that we can solve them.”</a:t>
            </a:r>
          </a:p>
          <a:p>
            <a:pPr marL="0" indent="0" algn="ctr">
              <a:buNone/>
            </a:pPr>
            <a:r>
              <a:rPr lang="en-US" i="1" dirty="0">
                <a:solidFill>
                  <a:schemeClr val="accent5">
                    <a:lumMod val="50000"/>
                  </a:schemeClr>
                </a:solidFill>
              </a:rPr>
              <a:t>Isaac Asimov*</a:t>
            </a:r>
          </a:p>
          <a:p>
            <a:pPr algn="ctr"/>
            <a:endParaRPr lang="en-US" i="1" dirty="0">
              <a:solidFill>
                <a:schemeClr val="accent5">
                  <a:lumMod val="50000"/>
                </a:schemeClr>
              </a:solidFill>
            </a:endParaRPr>
          </a:p>
          <a:p>
            <a:endParaRPr lang="en-US" dirty="0"/>
          </a:p>
          <a:p>
            <a:pPr marL="0" indent="0" algn="ctr">
              <a:buNone/>
            </a:pPr>
            <a:r>
              <a:rPr lang="en-US" dirty="0"/>
              <a:t>  </a:t>
            </a:r>
            <a:r>
              <a:rPr lang="en-US" sz="2000" dirty="0">
                <a:solidFill>
                  <a:schemeClr val="accent5">
                    <a:lumMod val="50000"/>
                  </a:schemeClr>
                </a:solidFill>
              </a:rPr>
              <a:t>Anna Birstein</a:t>
            </a:r>
          </a:p>
          <a:p>
            <a:pPr marL="0" indent="0" algn="ctr">
              <a:buNone/>
            </a:pPr>
            <a:r>
              <a:rPr lang="en-US" sz="2000" dirty="0">
                <a:solidFill>
                  <a:schemeClr val="accent5">
                    <a:lumMod val="50000"/>
                  </a:schemeClr>
                </a:solidFill>
              </a:rPr>
              <a:t>University of Pittsburgh </a:t>
            </a:r>
          </a:p>
          <a:p>
            <a:endParaRPr lang="en-US" dirty="0"/>
          </a:p>
        </p:txBody>
      </p:sp>
    </p:spTree>
    <p:extLst>
      <p:ext uri="{BB962C8B-B14F-4D97-AF65-F5344CB8AC3E}">
        <p14:creationId xmlns:p14="http://schemas.microsoft.com/office/powerpoint/2010/main" val="2285856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Myth OR Truth?*</a:t>
            </a:r>
            <a:b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609600" y="762000"/>
            <a:ext cx="7467600" cy="6019800"/>
          </a:xfrm>
        </p:spPr>
        <p:txBody>
          <a:bodyPr>
            <a:normAutofit fontScale="77500" lnSpcReduction="20000"/>
          </a:bodyPr>
          <a:lstStyle/>
          <a:p>
            <a:pPr marL="0" indent="0">
              <a:buNone/>
            </a:pPr>
            <a:endParaRPr lang="en-US" dirty="0"/>
          </a:p>
          <a:p>
            <a:pPr marL="400050" lvl="1" indent="0">
              <a:buNone/>
            </a:pPr>
            <a:r>
              <a:rPr lang="en-US" dirty="0"/>
              <a:t>1. There is exactly the same range of intelligence among children who stutter as there is among non-stuttering children.</a:t>
            </a:r>
          </a:p>
          <a:p>
            <a:pPr marL="400050" lvl="1" indent="0">
              <a:buNone/>
            </a:pPr>
            <a:r>
              <a:rPr lang="en-US" dirty="0"/>
              <a:t>2. Parents, their behaviors, or parental practices do not cause stuttering.</a:t>
            </a:r>
          </a:p>
          <a:p>
            <a:pPr marL="400050" lvl="1" indent="0">
              <a:buNone/>
            </a:pPr>
            <a:r>
              <a:rPr lang="en-US" dirty="0"/>
              <a:t>3. Stuttering is caused by nerves (children may stutter because they are nervous or anxious).</a:t>
            </a:r>
          </a:p>
          <a:p>
            <a:pPr marL="400050" lvl="1" indent="0">
              <a:buNone/>
            </a:pPr>
            <a:r>
              <a:rPr lang="en-US" dirty="0"/>
              <a:t>4. Stuttering is caused by an event in life.</a:t>
            </a:r>
          </a:p>
          <a:p>
            <a:pPr marL="400050" lvl="1" indent="0">
              <a:buNone/>
            </a:pPr>
            <a:r>
              <a:rPr lang="en-US" dirty="0"/>
              <a:t>5. Children who stutter are usually shy and lack confidence.</a:t>
            </a:r>
          </a:p>
          <a:p>
            <a:pPr marL="400050" lvl="1" indent="0">
              <a:buNone/>
            </a:pPr>
            <a:r>
              <a:rPr lang="en-US" dirty="0"/>
              <a:t>6. Children who stutter need help to speak (to finish their sentences). </a:t>
            </a:r>
          </a:p>
          <a:p>
            <a:pPr marL="400050" lvl="1" indent="0">
              <a:buNone/>
            </a:pPr>
            <a:r>
              <a:rPr lang="en-US" dirty="0"/>
              <a:t>7. Children who stutter experience reduction in stuttering when they sing, speak to an infant or a pet, or read aloud the passage in unison with a large group.</a:t>
            </a:r>
            <a:endParaRPr lang="en-US" sz="1800" dirty="0"/>
          </a:p>
          <a:p>
            <a:pPr marL="400050" lvl="1" indent="0">
              <a:buNone/>
            </a:pPr>
            <a:endParaRPr lang="en-US" sz="1500" dirty="0"/>
          </a:p>
          <a:p>
            <a:pPr marL="400050" lvl="1" indent="0">
              <a:buNone/>
            </a:pPr>
            <a:endParaRPr lang="en-US" sz="1500" dirty="0"/>
          </a:p>
          <a:p>
            <a:pPr marL="400050" lvl="1" indent="0">
              <a:buNone/>
            </a:pPr>
            <a:endParaRPr lang="en-US" sz="1500" dirty="0"/>
          </a:p>
          <a:p>
            <a:pPr marL="400050" lvl="1" indent="0">
              <a:buNone/>
            </a:pPr>
            <a:r>
              <a:rPr lang="en-US" sz="1500" dirty="0"/>
              <a:t>*This activity is based on the information from Kelman and Whyte (2012, pp. 38-40) and Weis (2013, p. 152)</a:t>
            </a:r>
          </a:p>
          <a:p>
            <a:pPr marL="400050" lvl="1" indent="0">
              <a:buNone/>
            </a:pPr>
            <a:endParaRPr lang="en-US" sz="1500" dirty="0"/>
          </a:p>
        </p:txBody>
      </p:sp>
    </p:spTree>
    <p:extLst>
      <p:ext uri="{BB962C8B-B14F-4D97-AF65-F5344CB8AC3E}">
        <p14:creationId xmlns:p14="http://schemas.microsoft.com/office/powerpoint/2010/main" val="3764175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Myth OR Truth?</a:t>
            </a:r>
            <a:b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447800" y="1219201"/>
            <a:ext cx="5943600" cy="4724400"/>
          </a:xfrm>
        </p:spPr>
        <p:txBody>
          <a:bodyPr/>
          <a:lstStyle/>
          <a:p>
            <a:pPr lvl="5"/>
            <a:r>
              <a:rPr lang="en-US" sz="3200" dirty="0">
                <a:solidFill>
                  <a:schemeClr val="tx2">
                    <a:lumMod val="75000"/>
                  </a:schemeClr>
                </a:solidFill>
                <a:effectLst>
                  <a:outerShdw blurRad="38100" dist="38100" dir="2700000" algn="tl">
                    <a:srgbClr val="000000">
                      <a:alpha val="43137"/>
                    </a:srgbClr>
                  </a:outerShdw>
                </a:effectLst>
              </a:rPr>
              <a:t>1 truth</a:t>
            </a:r>
          </a:p>
          <a:p>
            <a:pPr lvl="5"/>
            <a:r>
              <a:rPr lang="en-US" sz="3200" dirty="0">
                <a:solidFill>
                  <a:schemeClr val="tx2">
                    <a:lumMod val="75000"/>
                  </a:schemeClr>
                </a:solidFill>
              </a:rPr>
              <a:t>2 myth</a:t>
            </a:r>
          </a:p>
          <a:p>
            <a:pPr lvl="5"/>
            <a:r>
              <a:rPr lang="en-US" sz="3200" dirty="0">
                <a:solidFill>
                  <a:schemeClr val="tx2">
                    <a:lumMod val="75000"/>
                  </a:schemeClr>
                </a:solidFill>
                <a:effectLst>
                  <a:outerShdw blurRad="38100" dist="38100" dir="2700000" algn="tl">
                    <a:srgbClr val="000000">
                      <a:alpha val="43137"/>
                    </a:srgbClr>
                  </a:outerShdw>
                </a:effectLst>
              </a:rPr>
              <a:t>3 truth</a:t>
            </a:r>
          </a:p>
          <a:p>
            <a:pPr lvl="5"/>
            <a:r>
              <a:rPr lang="en-US" sz="3200" dirty="0">
                <a:solidFill>
                  <a:schemeClr val="tx2">
                    <a:lumMod val="75000"/>
                  </a:schemeClr>
                </a:solidFill>
                <a:effectLst>
                  <a:outerShdw blurRad="38100" dist="38100" dir="2700000" algn="tl">
                    <a:srgbClr val="000000">
                      <a:alpha val="43137"/>
                    </a:srgbClr>
                  </a:outerShdw>
                </a:effectLst>
              </a:rPr>
              <a:t>4 truth</a:t>
            </a:r>
          </a:p>
          <a:p>
            <a:pPr lvl="5"/>
            <a:r>
              <a:rPr lang="en-US" sz="3200" dirty="0">
                <a:solidFill>
                  <a:schemeClr val="tx2">
                    <a:lumMod val="75000"/>
                  </a:schemeClr>
                </a:solidFill>
              </a:rPr>
              <a:t>5 myth</a:t>
            </a:r>
          </a:p>
          <a:p>
            <a:pPr lvl="5"/>
            <a:r>
              <a:rPr lang="en-US" sz="3200" dirty="0">
                <a:solidFill>
                  <a:schemeClr val="tx2">
                    <a:lumMod val="75000"/>
                  </a:schemeClr>
                </a:solidFill>
                <a:effectLst>
                  <a:outerShdw blurRad="38100" dist="38100" dir="2700000" algn="tl">
                    <a:srgbClr val="000000">
                      <a:alpha val="43137"/>
                    </a:srgbClr>
                  </a:outerShdw>
                </a:effectLst>
              </a:rPr>
              <a:t>6 truth</a:t>
            </a:r>
          </a:p>
          <a:p>
            <a:pPr lvl="5"/>
            <a:r>
              <a:rPr lang="en-US" sz="3200" dirty="0">
                <a:solidFill>
                  <a:schemeClr val="tx2">
                    <a:lumMod val="75000"/>
                  </a:schemeClr>
                </a:solidFill>
                <a:effectLst>
                  <a:outerShdw blurRad="38100" dist="38100" dir="2700000" algn="tl">
                    <a:srgbClr val="000000">
                      <a:alpha val="43137"/>
                    </a:srgbClr>
                  </a:outerShdw>
                </a:effectLst>
              </a:rPr>
              <a:t>7 truth</a:t>
            </a:r>
          </a:p>
          <a:p>
            <a:endParaRPr lang="en-US" dirty="0">
              <a:solidFill>
                <a:schemeClr val="tx2">
                  <a:lumMod val="75000"/>
                </a:schemeClr>
              </a:solidFill>
            </a:endParaRPr>
          </a:p>
        </p:txBody>
      </p:sp>
    </p:spTree>
    <p:extLst>
      <p:ext uri="{BB962C8B-B14F-4D97-AF65-F5344CB8AC3E}">
        <p14:creationId xmlns:p14="http://schemas.microsoft.com/office/powerpoint/2010/main" val="3823413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1">
                    <a:lumMod val="75000"/>
                  </a:schemeClr>
                </a:solidFill>
                <a:effectLst>
                  <a:outerShdw blurRad="38100" dist="38100" dir="2700000" algn="tl">
                    <a:srgbClr val="000000">
                      <a:alpha val="43137"/>
                    </a:srgbClr>
                  </a:outerShdw>
                </a:effectLst>
                <a:latin typeface="Arial Rounded MT Bold" panose="020F0704030504030204" pitchFamily="34" charset="0"/>
              </a:rPr>
              <a:t>Suggestions for Teachers: </a:t>
            </a:r>
            <a:r>
              <a:rPr lang="en-US" sz="3600" dirty="0">
                <a:solidFill>
                  <a:schemeClr val="accent1"/>
                </a:solidFill>
                <a:effectLst>
                  <a:outerShdw blurRad="38100" dist="38100" dir="2700000" algn="tl">
                    <a:srgbClr val="000000">
                      <a:alpha val="43137"/>
                    </a:srgbClr>
                  </a:outerShdw>
                </a:effectLst>
                <a:latin typeface="Arial Rounded MT Bold" panose="020F0704030504030204" pitchFamily="34" charset="0"/>
              </a:rPr>
              <a:t>“PRIME” speech</a:t>
            </a:r>
            <a:endParaRPr lang="en-US" sz="3600" dirty="0"/>
          </a:p>
        </p:txBody>
      </p:sp>
      <p:sp>
        <p:nvSpPr>
          <p:cNvPr id="3" name="Content Placeholder 2"/>
          <p:cNvSpPr>
            <a:spLocks noGrp="1"/>
          </p:cNvSpPr>
          <p:nvPr>
            <p:ph idx="1"/>
          </p:nvPr>
        </p:nvSpPr>
        <p:spPr>
          <a:xfrm>
            <a:off x="1600200" y="1295400"/>
            <a:ext cx="6324600" cy="5105400"/>
          </a:xfrm>
        </p:spPr>
        <p:txBody>
          <a:bodyPr>
            <a:normAutofit fontScale="85000" lnSpcReduction="20000"/>
          </a:bodyPr>
          <a:lstStyle/>
          <a:p>
            <a:r>
              <a:rPr lang="en-US" sz="4300" b="1" dirty="0">
                <a:solidFill>
                  <a:schemeClr val="accent1"/>
                </a:solidFill>
              </a:rPr>
              <a:t>P - </a:t>
            </a:r>
            <a:r>
              <a:rPr lang="en-US" dirty="0">
                <a:solidFill>
                  <a:schemeClr val="tx2">
                    <a:lumMod val="75000"/>
                  </a:schemeClr>
                </a:solidFill>
              </a:rPr>
              <a:t>Create </a:t>
            </a:r>
            <a:r>
              <a:rPr lang="en-US" sz="4200" b="1" dirty="0">
                <a:solidFill>
                  <a:schemeClr val="accent1"/>
                </a:solidFill>
              </a:rPr>
              <a:t>p</a:t>
            </a:r>
            <a:r>
              <a:rPr lang="en-US" dirty="0">
                <a:solidFill>
                  <a:schemeClr val="tx2">
                    <a:lumMod val="75000"/>
                  </a:schemeClr>
                </a:solidFill>
              </a:rPr>
              <a:t>auses (silences) in interactions.</a:t>
            </a:r>
          </a:p>
          <a:p>
            <a:r>
              <a:rPr lang="en-US" sz="3900" b="1" dirty="0">
                <a:solidFill>
                  <a:schemeClr val="accent1"/>
                </a:solidFill>
              </a:rPr>
              <a:t>R</a:t>
            </a:r>
            <a:r>
              <a:rPr lang="en-US" b="1" dirty="0">
                <a:solidFill>
                  <a:schemeClr val="accent1"/>
                </a:solidFill>
              </a:rPr>
              <a:t>  - </a:t>
            </a:r>
            <a:r>
              <a:rPr lang="en-US" dirty="0">
                <a:solidFill>
                  <a:schemeClr val="tx2">
                    <a:lumMod val="75000"/>
                  </a:schemeClr>
                </a:solidFill>
              </a:rPr>
              <a:t>Reduce your </a:t>
            </a:r>
            <a:r>
              <a:rPr lang="en-US" sz="4200" b="1" dirty="0">
                <a:solidFill>
                  <a:schemeClr val="accent1"/>
                </a:solidFill>
              </a:rPr>
              <a:t>r</a:t>
            </a:r>
            <a:r>
              <a:rPr lang="en-US" dirty="0">
                <a:solidFill>
                  <a:schemeClr val="tx2">
                    <a:lumMod val="75000"/>
                  </a:schemeClr>
                </a:solidFill>
              </a:rPr>
              <a:t>ate of speech.</a:t>
            </a:r>
          </a:p>
          <a:p>
            <a:r>
              <a:rPr lang="en-US" sz="3900" b="1" dirty="0">
                <a:solidFill>
                  <a:schemeClr val="accent1"/>
                </a:solidFill>
              </a:rPr>
              <a:t>I - </a:t>
            </a:r>
            <a:r>
              <a:rPr lang="en-US" dirty="0">
                <a:solidFill>
                  <a:schemeClr val="tx2">
                    <a:lumMod val="75000"/>
                  </a:schemeClr>
                </a:solidFill>
              </a:rPr>
              <a:t>Show your </a:t>
            </a:r>
            <a:r>
              <a:rPr lang="en-US" sz="4200" b="1" dirty="0">
                <a:solidFill>
                  <a:schemeClr val="accent1"/>
                </a:solidFill>
              </a:rPr>
              <a:t>i</a:t>
            </a:r>
            <a:r>
              <a:rPr lang="en-US" dirty="0">
                <a:solidFill>
                  <a:schemeClr val="tx2">
                    <a:lumMod val="75000"/>
                  </a:schemeClr>
                </a:solidFill>
              </a:rPr>
              <a:t>nterest in what the child expresses, rather than how it is said.</a:t>
            </a:r>
          </a:p>
          <a:p>
            <a:r>
              <a:rPr lang="en-US" sz="3900" b="1" dirty="0">
                <a:solidFill>
                  <a:schemeClr val="accent1"/>
                </a:solidFill>
              </a:rPr>
              <a:t>M - </a:t>
            </a:r>
            <a:r>
              <a:rPr lang="en-US" b="1" dirty="0">
                <a:solidFill>
                  <a:schemeClr val="accent1"/>
                </a:solidFill>
              </a:rPr>
              <a:t>M</a:t>
            </a:r>
            <a:r>
              <a:rPr lang="en-US" dirty="0">
                <a:solidFill>
                  <a:schemeClr val="tx2">
                    <a:lumMod val="75000"/>
                  </a:schemeClr>
                </a:solidFill>
              </a:rPr>
              <a:t>odel simple vocabulary and normal non-fluencies in your speech</a:t>
            </a:r>
          </a:p>
          <a:p>
            <a:r>
              <a:rPr lang="en-US" sz="3900" b="1" dirty="0">
                <a:solidFill>
                  <a:schemeClr val="accent1"/>
                </a:solidFill>
              </a:rPr>
              <a:t>E - </a:t>
            </a:r>
            <a:r>
              <a:rPr lang="en-US" dirty="0">
                <a:solidFill>
                  <a:schemeClr val="tx2">
                    <a:lumMod val="75000"/>
                  </a:schemeClr>
                </a:solidFill>
              </a:rPr>
              <a:t>Do not reduce your </a:t>
            </a:r>
            <a:r>
              <a:rPr lang="en-US" sz="4200" b="1" dirty="0">
                <a:solidFill>
                  <a:schemeClr val="accent1"/>
                </a:solidFill>
              </a:rPr>
              <a:t>e</a:t>
            </a:r>
            <a:r>
              <a:rPr lang="en-US" dirty="0">
                <a:solidFill>
                  <a:schemeClr val="tx2">
                    <a:lumMod val="75000"/>
                  </a:schemeClr>
                </a:solidFill>
              </a:rPr>
              <a:t>xpectations (treat the child who stutters as any other student in the class)*</a:t>
            </a:r>
          </a:p>
          <a:p>
            <a:pPr marL="0" indent="0">
              <a:buNone/>
            </a:pPr>
            <a:endParaRPr lang="en-US" dirty="0">
              <a:solidFill>
                <a:schemeClr val="tx2">
                  <a:lumMod val="75000"/>
                </a:schemeClr>
              </a:solidFill>
            </a:endParaRPr>
          </a:p>
          <a:p>
            <a:pPr marL="0" indent="0">
              <a:buNone/>
            </a:pPr>
            <a:r>
              <a:rPr lang="en-US" sz="1600" dirty="0">
                <a:solidFill>
                  <a:schemeClr val="tx2">
                    <a:lumMod val="75000"/>
                  </a:schemeClr>
                </a:solidFill>
              </a:rPr>
              <a:t>*</a:t>
            </a:r>
            <a:r>
              <a:rPr lang="en-US" sz="1600" dirty="0" err="1">
                <a:solidFill>
                  <a:schemeClr val="tx2">
                    <a:lumMod val="75000"/>
                  </a:schemeClr>
                </a:solidFill>
              </a:rPr>
              <a:t>LaBlance</a:t>
            </a:r>
            <a:r>
              <a:rPr lang="en-US" sz="1600" dirty="0">
                <a:solidFill>
                  <a:schemeClr val="tx2">
                    <a:lumMod val="75000"/>
                  </a:schemeClr>
                </a:solidFill>
              </a:rPr>
              <a:t>, </a:t>
            </a:r>
            <a:r>
              <a:rPr lang="en-US" sz="1600" dirty="0" err="1">
                <a:solidFill>
                  <a:schemeClr val="tx2">
                    <a:lumMod val="75000"/>
                  </a:schemeClr>
                </a:solidFill>
              </a:rPr>
              <a:t>Steckol</a:t>
            </a:r>
            <a:r>
              <a:rPr lang="en-US" sz="1600" dirty="0">
                <a:solidFill>
                  <a:schemeClr val="tx2">
                    <a:lumMod val="75000"/>
                  </a:schemeClr>
                </a:solidFill>
              </a:rPr>
              <a:t>, and Smith (1994)</a:t>
            </a:r>
          </a:p>
        </p:txBody>
      </p:sp>
    </p:spTree>
    <p:extLst>
      <p:ext uri="{BB962C8B-B14F-4D97-AF65-F5344CB8AC3E}">
        <p14:creationId xmlns:p14="http://schemas.microsoft.com/office/powerpoint/2010/main" val="3183343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US" sz="36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Suggestions for Teachers: </a:t>
            </a:r>
            <a:r>
              <a:rPr lang="en-US" sz="36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Do’s</a:t>
            </a:r>
            <a:r>
              <a:rPr lang="en-US" sz="40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 </a:t>
            </a:r>
            <a:b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219200" y="838200"/>
            <a:ext cx="6553200" cy="5257800"/>
          </a:xfrm>
        </p:spPr>
        <p:txBody>
          <a:bodyPr>
            <a:normAutofit fontScale="85000" lnSpcReduction="20000"/>
          </a:bodyPr>
          <a:lstStyle/>
          <a:p>
            <a:r>
              <a:rPr lang="en-US" dirty="0">
                <a:solidFill>
                  <a:schemeClr val="tx2">
                    <a:lumMod val="75000"/>
                  </a:schemeClr>
                </a:solidFill>
              </a:rPr>
              <a:t>Listen attentively.</a:t>
            </a:r>
          </a:p>
          <a:p>
            <a:r>
              <a:rPr lang="en-US" dirty="0">
                <a:solidFill>
                  <a:schemeClr val="tx2">
                    <a:lumMod val="75000"/>
                  </a:schemeClr>
                </a:solidFill>
              </a:rPr>
              <a:t>Give him/her opportunities to talk.</a:t>
            </a:r>
          </a:p>
          <a:p>
            <a:r>
              <a:rPr lang="en-US" dirty="0">
                <a:solidFill>
                  <a:schemeClr val="tx2">
                    <a:lumMod val="75000"/>
                  </a:schemeClr>
                </a:solidFill>
              </a:rPr>
              <a:t>Praise the student for sharing his/her ideas.</a:t>
            </a:r>
          </a:p>
          <a:p>
            <a:r>
              <a:rPr lang="en-US" dirty="0">
                <a:solidFill>
                  <a:schemeClr val="tx2">
                    <a:lumMod val="75000"/>
                  </a:schemeClr>
                </a:solidFill>
              </a:rPr>
              <a:t>Prepare the student for the upcoming events.</a:t>
            </a:r>
          </a:p>
          <a:p>
            <a:r>
              <a:rPr lang="en-US" dirty="0">
                <a:solidFill>
                  <a:schemeClr val="tx2">
                    <a:lumMod val="75000"/>
                  </a:schemeClr>
                </a:solidFill>
              </a:rPr>
              <a:t>Have a one-on-one conversation with the student about needed accommodations.</a:t>
            </a:r>
          </a:p>
          <a:p>
            <a:r>
              <a:rPr lang="en-US" dirty="0">
                <a:solidFill>
                  <a:schemeClr val="tx2">
                    <a:lumMod val="75000"/>
                  </a:schemeClr>
                </a:solidFill>
              </a:rPr>
              <a:t>Acknowledge disfluencies.</a:t>
            </a:r>
          </a:p>
          <a:p>
            <a:r>
              <a:rPr lang="en-US" dirty="0">
                <a:solidFill>
                  <a:schemeClr val="tx2">
                    <a:lumMod val="75000"/>
                  </a:schemeClr>
                </a:solidFill>
              </a:rPr>
              <a:t>Let the student who stutters know it’s OK to stutter.</a:t>
            </a:r>
          </a:p>
          <a:p>
            <a:pPr marL="0" indent="0">
              <a:buNone/>
            </a:pPr>
            <a:endParaRPr lang="en-US" dirty="0">
              <a:solidFill>
                <a:schemeClr val="tx2">
                  <a:lumMod val="75000"/>
                </a:schemeClr>
              </a:solidFill>
            </a:endParaRPr>
          </a:p>
          <a:p>
            <a:pPr marL="0" indent="0">
              <a:buNone/>
            </a:pPr>
            <a:r>
              <a:rPr lang="en-US" sz="1500" dirty="0">
                <a:solidFill>
                  <a:schemeClr val="tx2">
                    <a:lumMod val="75000"/>
                  </a:schemeClr>
                </a:solidFill>
              </a:rPr>
              <a:t>From: LaBlance, Steckol, and Smith (1994) and Stuttering Foundation (2015)</a:t>
            </a:r>
          </a:p>
          <a:p>
            <a:pPr marL="0" indent="0">
              <a:buNone/>
            </a:pPr>
            <a:endParaRPr lang="en-US" sz="2000" dirty="0">
              <a:solidFill>
                <a:schemeClr val="tx2">
                  <a:lumMod val="75000"/>
                </a:schemeClr>
              </a:solidFill>
            </a:endParaRPr>
          </a:p>
          <a:p>
            <a:pPr marL="0" indent="0">
              <a:buNone/>
            </a:pPr>
            <a:endParaRPr lang="en-US" sz="2000" dirty="0">
              <a:solidFill>
                <a:schemeClr val="tx2">
                  <a:lumMod val="75000"/>
                </a:schemeClr>
              </a:solidFill>
            </a:endParaRPr>
          </a:p>
        </p:txBody>
      </p:sp>
    </p:spTree>
    <p:extLst>
      <p:ext uri="{BB962C8B-B14F-4D97-AF65-F5344CB8AC3E}">
        <p14:creationId xmlns:p14="http://schemas.microsoft.com/office/powerpoint/2010/main" val="3067030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Suggestions for Teachers: </a:t>
            </a:r>
            <a:r>
              <a:rPr lang="en-US" sz="36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Do’s</a:t>
            </a:r>
            <a:b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752600" y="1143000"/>
            <a:ext cx="5943600" cy="4648200"/>
          </a:xfrm>
        </p:spPr>
        <p:txBody>
          <a:bodyPr>
            <a:normAutofit fontScale="92500"/>
          </a:bodyPr>
          <a:lstStyle/>
          <a:p>
            <a:pPr marL="0" indent="0">
              <a:buNone/>
            </a:pPr>
            <a:r>
              <a:rPr lang="en-US" dirty="0">
                <a:solidFill>
                  <a:schemeClr val="tx2">
                    <a:lumMod val="75000"/>
                  </a:schemeClr>
                </a:solidFill>
              </a:rPr>
              <a:t>Create a comfortable </a:t>
            </a:r>
            <a:r>
              <a:rPr lang="en-US" b="1" dirty="0">
                <a:solidFill>
                  <a:schemeClr val="tx2">
                    <a:lumMod val="75000"/>
                  </a:schemeClr>
                </a:solidFill>
              </a:rPr>
              <a:t>speaking climate </a:t>
            </a:r>
            <a:r>
              <a:rPr lang="en-US" dirty="0">
                <a:solidFill>
                  <a:schemeClr val="tx2">
                    <a:lumMod val="75000"/>
                  </a:schemeClr>
                </a:solidFill>
              </a:rPr>
              <a:t>in the classroom:</a:t>
            </a:r>
          </a:p>
          <a:p>
            <a:pPr marL="914400" lvl="1" indent="-514350">
              <a:buFont typeface="Arial" panose="020B0604020202020204" pitchFamily="34" charset="0"/>
              <a:buChar char="•"/>
            </a:pPr>
            <a:r>
              <a:rPr lang="en-US" dirty="0">
                <a:solidFill>
                  <a:schemeClr val="tx2">
                    <a:lumMod val="75000"/>
                  </a:schemeClr>
                </a:solidFill>
              </a:rPr>
              <a:t>Educate your students about stuttering. </a:t>
            </a:r>
          </a:p>
          <a:p>
            <a:pPr marL="914400" lvl="1" indent="-514350">
              <a:buFont typeface="Arial" panose="020B0604020202020204" pitchFamily="34" charset="0"/>
              <a:buChar char="•"/>
            </a:pPr>
            <a:r>
              <a:rPr lang="en-US" dirty="0">
                <a:solidFill>
                  <a:schemeClr val="tx2">
                    <a:lumMod val="75000"/>
                  </a:schemeClr>
                </a:solidFill>
              </a:rPr>
              <a:t>Establish the “conversational rules” (together with your students).</a:t>
            </a:r>
          </a:p>
          <a:p>
            <a:pPr marL="914400" lvl="1" indent="-514350">
              <a:buFont typeface="Arial" panose="020B0604020202020204" pitchFamily="34" charset="0"/>
              <a:buChar char="•"/>
            </a:pPr>
            <a:r>
              <a:rPr lang="en-US" dirty="0">
                <a:solidFill>
                  <a:schemeClr val="tx2">
                    <a:lumMod val="75000"/>
                  </a:schemeClr>
                </a:solidFill>
              </a:rPr>
              <a:t>Model and reinforce your students </a:t>
            </a:r>
          </a:p>
          <a:p>
            <a:pPr marL="857250" lvl="1" indent="-457200">
              <a:buFont typeface="Arial" panose="020B0604020202020204" pitchFamily="34" charset="0"/>
              <a:buChar char="•"/>
            </a:pPr>
            <a:r>
              <a:rPr lang="en-US" dirty="0">
                <a:solidFill>
                  <a:schemeClr val="tx2">
                    <a:lumMod val="75000"/>
                  </a:schemeClr>
                </a:solidFill>
              </a:rPr>
              <a:t>	to follow those rules. </a:t>
            </a:r>
          </a:p>
          <a:p>
            <a:pPr marL="400050" lvl="1" indent="0">
              <a:buNone/>
            </a:pPr>
            <a:endParaRPr lang="en-US" dirty="0">
              <a:solidFill>
                <a:schemeClr val="tx2">
                  <a:lumMod val="75000"/>
                </a:schemeClr>
              </a:solidFill>
            </a:endParaRPr>
          </a:p>
          <a:p>
            <a:pPr marL="0" indent="0">
              <a:buNone/>
            </a:pPr>
            <a:r>
              <a:rPr lang="en-US" sz="1600" dirty="0">
                <a:solidFill>
                  <a:schemeClr val="tx2">
                    <a:lumMod val="75000"/>
                  </a:schemeClr>
                </a:solidFill>
              </a:rPr>
              <a:t>(</a:t>
            </a:r>
            <a:r>
              <a:rPr lang="en-US" sz="1600" dirty="0" err="1">
                <a:solidFill>
                  <a:schemeClr val="tx2">
                    <a:lumMod val="75000"/>
                  </a:schemeClr>
                </a:solidFill>
              </a:rPr>
              <a:t>LaBlance</a:t>
            </a:r>
            <a:r>
              <a:rPr lang="en-US" sz="1600" dirty="0">
                <a:solidFill>
                  <a:schemeClr val="tx2">
                    <a:lumMod val="75000"/>
                  </a:schemeClr>
                </a:solidFill>
              </a:rPr>
              <a:t>, </a:t>
            </a:r>
            <a:r>
              <a:rPr lang="en-US" sz="1600" dirty="0" err="1">
                <a:solidFill>
                  <a:schemeClr val="tx2">
                    <a:lumMod val="75000"/>
                  </a:schemeClr>
                </a:solidFill>
              </a:rPr>
              <a:t>Steckol</a:t>
            </a:r>
            <a:r>
              <a:rPr lang="en-US" sz="1600" dirty="0">
                <a:solidFill>
                  <a:schemeClr val="tx2">
                    <a:lumMod val="75000"/>
                  </a:schemeClr>
                </a:solidFill>
              </a:rPr>
              <a:t>, &amp; Smith, 1994)</a:t>
            </a:r>
          </a:p>
        </p:txBody>
      </p:sp>
    </p:spTree>
    <p:extLst>
      <p:ext uri="{BB962C8B-B14F-4D97-AF65-F5344CB8AC3E}">
        <p14:creationId xmlns:p14="http://schemas.microsoft.com/office/powerpoint/2010/main" val="2178529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fontScale="90000"/>
          </a:bodyPr>
          <a:lstStyle/>
          <a:p>
            <a:r>
              <a:rPr lang="en-US" sz="36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Suggestions for Teachers: </a:t>
            </a:r>
            <a:r>
              <a:rPr lang="en-US" sz="36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Don’ts</a:t>
            </a:r>
            <a:b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600200" y="990600"/>
            <a:ext cx="6324600" cy="5181600"/>
          </a:xfrm>
        </p:spPr>
        <p:txBody>
          <a:bodyPr>
            <a:normAutofit fontScale="92500" lnSpcReduction="10000"/>
          </a:bodyPr>
          <a:lstStyle/>
          <a:p>
            <a:r>
              <a:rPr lang="en-US" dirty="0">
                <a:solidFill>
                  <a:schemeClr val="tx2">
                    <a:lumMod val="75000"/>
                  </a:schemeClr>
                </a:solidFill>
              </a:rPr>
              <a:t>Do not interrupt the student who stutters.</a:t>
            </a:r>
          </a:p>
          <a:p>
            <a:r>
              <a:rPr lang="en-US" dirty="0">
                <a:solidFill>
                  <a:schemeClr val="tx2">
                    <a:lumMod val="75000"/>
                  </a:schemeClr>
                </a:solidFill>
              </a:rPr>
              <a:t>Do not finish his or her sentences.</a:t>
            </a:r>
          </a:p>
          <a:p>
            <a:r>
              <a:rPr lang="en-US" dirty="0">
                <a:solidFill>
                  <a:schemeClr val="tx2">
                    <a:lumMod val="75000"/>
                  </a:schemeClr>
                </a:solidFill>
              </a:rPr>
              <a:t>Do not tell the student to “relax” or to “take a deep breath.”</a:t>
            </a:r>
          </a:p>
          <a:p>
            <a:r>
              <a:rPr lang="en-US" dirty="0">
                <a:solidFill>
                  <a:schemeClr val="tx2">
                    <a:lumMod val="75000"/>
                  </a:schemeClr>
                </a:solidFill>
              </a:rPr>
              <a:t>Don’t make stuttering something to</a:t>
            </a:r>
          </a:p>
          <a:p>
            <a:pPr marL="0" indent="0">
              <a:buNone/>
            </a:pPr>
            <a:r>
              <a:rPr lang="en-US" dirty="0">
                <a:solidFill>
                  <a:schemeClr val="tx2">
                    <a:lumMod val="75000"/>
                  </a:schemeClr>
                </a:solidFill>
              </a:rPr>
              <a:t>be ashamed of. Talk about stuttering just like any other matter.*</a:t>
            </a:r>
          </a:p>
          <a:p>
            <a:pPr marL="0" indent="0">
              <a:buNone/>
            </a:pPr>
            <a:endParaRPr lang="en-US" dirty="0">
              <a:solidFill>
                <a:schemeClr val="tx2">
                  <a:lumMod val="75000"/>
                </a:schemeClr>
              </a:solidFill>
            </a:endParaRPr>
          </a:p>
          <a:p>
            <a:pPr marL="0" indent="0">
              <a:buNone/>
            </a:pPr>
            <a:endParaRPr lang="en-US" dirty="0">
              <a:solidFill>
                <a:schemeClr val="tx2">
                  <a:lumMod val="75000"/>
                </a:schemeClr>
              </a:solidFill>
            </a:endParaRPr>
          </a:p>
          <a:p>
            <a:pPr marL="0" indent="0">
              <a:buNone/>
            </a:pPr>
            <a:r>
              <a:rPr lang="en-US" sz="1400" dirty="0">
                <a:solidFill>
                  <a:schemeClr val="tx2">
                    <a:lumMod val="75000"/>
                  </a:schemeClr>
                </a:solidFill>
              </a:rPr>
              <a:t>* (Stuttering Foundation, 2015)</a:t>
            </a:r>
          </a:p>
          <a:p>
            <a:pPr marL="0" indent="0">
              <a:buNone/>
            </a:pPr>
            <a:endParaRPr lang="en-US" sz="2000" dirty="0">
              <a:solidFill>
                <a:schemeClr val="tx2">
                  <a:lumMod val="75000"/>
                </a:schemeClr>
              </a:solidFill>
            </a:endParaRPr>
          </a:p>
        </p:txBody>
      </p:sp>
    </p:spTree>
    <p:extLst>
      <p:ext uri="{BB962C8B-B14F-4D97-AF65-F5344CB8AC3E}">
        <p14:creationId xmlns:p14="http://schemas.microsoft.com/office/powerpoint/2010/main" val="2476356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Implications from Research</a:t>
            </a:r>
            <a:endParaRPr lang="en-US" dirty="0"/>
          </a:p>
        </p:txBody>
      </p:sp>
      <p:sp>
        <p:nvSpPr>
          <p:cNvPr id="3" name="Content Placeholder 2"/>
          <p:cNvSpPr>
            <a:spLocks noGrp="1"/>
          </p:cNvSpPr>
          <p:nvPr>
            <p:ph idx="1"/>
          </p:nvPr>
        </p:nvSpPr>
        <p:spPr>
          <a:xfrm>
            <a:off x="1295400" y="1600200"/>
            <a:ext cx="6248400" cy="4800600"/>
          </a:xfrm>
        </p:spPr>
        <p:txBody>
          <a:bodyPr>
            <a:normAutofit fontScale="85000" lnSpcReduction="20000"/>
          </a:bodyPr>
          <a:lstStyle/>
          <a:p>
            <a:pPr marL="514350" indent="-514350">
              <a:buFont typeface="+mj-lt"/>
              <a:buAutoNum type="arabicPeriod"/>
            </a:pPr>
            <a:r>
              <a:rPr lang="en-US" dirty="0">
                <a:solidFill>
                  <a:schemeClr val="tx2">
                    <a:lumMod val="75000"/>
                  </a:schemeClr>
                </a:solidFill>
              </a:rPr>
              <a:t>Be aware that a child may be prone to stuttering when there is a strong family tendency.</a:t>
            </a:r>
            <a:endParaRPr lang="en-US" sz="1600" dirty="0">
              <a:solidFill>
                <a:schemeClr val="tx2">
                  <a:lumMod val="75000"/>
                </a:schemeClr>
              </a:solidFill>
            </a:endParaRPr>
          </a:p>
          <a:p>
            <a:pPr marL="514350" indent="-514350">
              <a:buFont typeface="+mj-lt"/>
              <a:buAutoNum type="arabicPeriod"/>
            </a:pPr>
            <a:r>
              <a:rPr lang="en-US" dirty="0">
                <a:solidFill>
                  <a:schemeClr val="tx2">
                    <a:lumMod val="75000"/>
                  </a:schemeClr>
                </a:solidFill>
              </a:rPr>
              <a:t>Consult with the child’s Speech and Language clinician (SLP) to learn about the course  and  current treatment. </a:t>
            </a:r>
          </a:p>
          <a:p>
            <a:pPr marL="514350" indent="-514350">
              <a:buFont typeface="+mj-lt"/>
              <a:buAutoNum type="arabicPeriod"/>
            </a:pPr>
            <a:r>
              <a:rPr lang="en-US" dirty="0">
                <a:solidFill>
                  <a:schemeClr val="tx2">
                    <a:lumMod val="75000"/>
                  </a:schemeClr>
                </a:solidFill>
              </a:rPr>
              <a:t>Address anxiety early. Proper intervention may prevent many negative consequences of stuttering.</a:t>
            </a:r>
          </a:p>
          <a:p>
            <a:pPr marL="0" indent="0">
              <a:buNone/>
            </a:pPr>
            <a:endParaRPr lang="en-US" dirty="0">
              <a:solidFill>
                <a:schemeClr val="tx2">
                  <a:lumMod val="75000"/>
                </a:schemeClr>
              </a:solidFill>
            </a:endParaRPr>
          </a:p>
          <a:p>
            <a:pPr marL="0" indent="0">
              <a:buNone/>
            </a:pPr>
            <a:r>
              <a:rPr lang="en-US" dirty="0">
                <a:solidFill>
                  <a:schemeClr val="tx2">
                    <a:lumMod val="75000"/>
                  </a:schemeClr>
                </a:solidFill>
              </a:rPr>
              <a:t> </a:t>
            </a:r>
          </a:p>
          <a:p>
            <a:pPr marL="0" indent="0">
              <a:buNone/>
            </a:pPr>
            <a:r>
              <a:rPr lang="en-US" sz="1400" dirty="0">
                <a:solidFill>
                  <a:schemeClr val="tx2">
                    <a:lumMod val="75000"/>
                  </a:schemeClr>
                </a:solidFill>
              </a:rPr>
              <a:t>1. (Dworzynski et al., 2007).</a:t>
            </a:r>
          </a:p>
          <a:p>
            <a:pPr marL="0" indent="0">
              <a:buNone/>
            </a:pPr>
            <a:r>
              <a:rPr lang="en-US" sz="1400" dirty="0">
                <a:solidFill>
                  <a:schemeClr val="tx2">
                    <a:lumMod val="75000"/>
                  </a:schemeClr>
                </a:solidFill>
              </a:rPr>
              <a:t>2. (Nye, et al., 2013).</a:t>
            </a:r>
          </a:p>
          <a:p>
            <a:pPr marL="0" indent="0">
              <a:buNone/>
            </a:pPr>
            <a:r>
              <a:rPr lang="en-US" sz="1500" dirty="0">
                <a:solidFill>
                  <a:schemeClr val="tx2">
                    <a:lumMod val="75000"/>
                  </a:schemeClr>
                </a:solidFill>
              </a:rPr>
              <a:t>3. (Iverach &amp; Rapee, 2013, p. 220).  </a:t>
            </a:r>
          </a:p>
          <a:p>
            <a:endParaRPr lang="en-US" dirty="0"/>
          </a:p>
        </p:txBody>
      </p:sp>
    </p:spTree>
    <p:extLst>
      <p:ext uri="{BB962C8B-B14F-4D97-AF65-F5344CB8AC3E}">
        <p14:creationId xmlns:p14="http://schemas.microsoft.com/office/powerpoint/2010/main" val="2048177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Implications from Research</a:t>
            </a:r>
            <a:b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143000" y="1447800"/>
            <a:ext cx="6629400" cy="5105400"/>
          </a:xfrm>
        </p:spPr>
        <p:txBody>
          <a:bodyPr>
            <a:normAutofit fontScale="92500" lnSpcReduction="20000"/>
          </a:bodyPr>
          <a:lstStyle/>
          <a:p>
            <a:pPr marL="0" indent="0">
              <a:buNone/>
            </a:pPr>
            <a:r>
              <a:rPr lang="en-US" dirty="0">
                <a:solidFill>
                  <a:schemeClr val="tx2">
                    <a:lumMod val="75000"/>
                  </a:schemeClr>
                </a:solidFill>
              </a:rPr>
              <a:t>4. Establishing a comprehensive bullying prevention program can effect positive changes in peer attitudes toward children who stutter and toward bullying in general.</a:t>
            </a:r>
          </a:p>
          <a:p>
            <a:pPr marL="0" indent="0">
              <a:buNone/>
            </a:pPr>
            <a:r>
              <a:rPr lang="en-US" dirty="0">
                <a:solidFill>
                  <a:schemeClr val="tx2">
                    <a:lumMod val="75000"/>
                  </a:schemeClr>
                </a:solidFill>
              </a:rPr>
              <a:t>5. Advise a student who stutter to join support groups to connect to others who share similar emotional experiences.</a:t>
            </a:r>
          </a:p>
          <a:p>
            <a:pPr marL="0" indent="0">
              <a:buNone/>
            </a:pPr>
            <a:r>
              <a:rPr lang="en-US" dirty="0">
                <a:solidFill>
                  <a:schemeClr val="tx2">
                    <a:lumMod val="75000"/>
                  </a:schemeClr>
                </a:solidFill>
              </a:rPr>
              <a:t>6. Help him or her find local support groups in your area.</a:t>
            </a:r>
          </a:p>
          <a:p>
            <a:endParaRPr lang="en-US" sz="1600" dirty="0">
              <a:solidFill>
                <a:schemeClr val="tx2">
                  <a:lumMod val="75000"/>
                </a:schemeClr>
              </a:solidFill>
            </a:endParaRPr>
          </a:p>
          <a:p>
            <a:pPr marL="0" indent="0">
              <a:buNone/>
            </a:pPr>
            <a:r>
              <a:rPr lang="en-US" sz="1600" dirty="0">
                <a:solidFill>
                  <a:schemeClr val="tx2">
                    <a:lumMod val="75000"/>
                  </a:schemeClr>
                </a:solidFill>
              </a:rPr>
              <a:t>4. (Langevin &amp; Prasad, 2012)</a:t>
            </a:r>
          </a:p>
          <a:p>
            <a:pPr marL="0" indent="0">
              <a:buNone/>
            </a:pPr>
            <a:r>
              <a:rPr lang="en-US" sz="1600" dirty="0">
                <a:solidFill>
                  <a:schemeClr val="tx2">
                    <a:lumMod val="75000"/>
                  </a:schemeClr>
                </a:solidFill>
              </a:rPr>
              <a:t>5, 6. (</a:t>
            </a:r>
            <a:r>
              <a:rPr lang="en-US" sz="1600" dirty="0" err="1">
                <a:solidFill>
                  <a:schemeClr val="tx2">
                    <a:lumMod val="75000"/>
                  </a:schemeClr>
                </a:solidFill>
              </a:rPr>
              <a:t>Guntupalli</a:t>
            </a:r>
            <a:r>
              <a:rPr lang="en-US" sz="1600" dirty="0">
                <a:solidFill>
                  <a:schemeClr val="tx2">
                    <a:lumMod val="75000"/>
                  </a:schemeClr>
                </a:solidFill>
              </a:rPr>
              <a:t> et al., 2006).</a:t>
            </a:r>
          </a:p>
        </p:txBody>
      </p:sp>
    </p:spTree>
    <p:extLst>
      <p:ext uri="{BB962C8B-B14F-4D97-AF65-F5344CB8AC3E}">
        <p14:creationId xmlns:p14="http://schemas.microsoft.com/office/powerpoint/2010/main" val="2601423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A Case Study</a:t>
            </a:r>
            <a:b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524000" y="1066800"/>
            <a:ext cx="6248400" cy="3810000"/>
          </a:xfrm>
        </p:spPr>
        <p:txBody>
          <a:bodyPr>
            <a:normAutofit/>
          </a:bodyPr>
          <a:lstStyle/>
          <a:p>
            <a:r>
              <a:rPr lang="en-US" dirty="0">
                <a:solidFill>
                  <a:schemeClr val="tx2">
                    <a:lumMod val="75000"/>
                  </a:schemeClr>
                </a:solidFill>
              </a:rPr>
              <a:t>Meet Davis, a 4-year-old boy.*</a:t>
            </a:r>
          </a:p>
          <a:p>
            <a:pPr marL="0" indent="0">
              <a:buNone/>
            </a:pPr>
            <a:r>
              <a:rPr lang="en-US" sz="2600" dirty="0">
                <a:solidFill>
                  <a:schemeClr val="tx2">
                    <a:lumMod val="75000"/>
                  </a:schemeClr>
                </a:solidFill>
              </a:rPr>
              <a:t>What would you recommend the parents of Davis if they asked your advice as a teacher of their child, or as a family friend who works on the field of education?</a:t>
            </a:r>
          </a:p>
          <a:p>
            <a:pPr marL="0" indent="0">
              <a:buNone/>
            </a:pPr>
            <a:endParaRPr lang="en-US" dirty="0">
              <a:solidFill>
                <a:schemeClr val="tx2">
                  <a:lumMod val="75000"/>
                </a:schemeClr>
              </a:solidFill>
            </a:endParaRPr>
          </a:p>
          <a:p>
            <a:pPr marL="0" indent="0">
              <a:buNone/>
            </a:pPr>
            <a:r>
              <a:rPr lang="en-US" sz="1400" dirty="0">
                <a:solidFill>
                  <a:schemeClr val="tx2">
                    <a:lumMod val="75000"/>
                  </a:schemeClr>
                </a:solidFill>
              </a:rPr>
              <a:t>*A Case Study from the Chapter 5 “Communication Disorders in Children” of the book </a:t>
            </a:r>
            <a:r>
              <a:rPr lang="en-US" sz="1400" i="1" dirty="0">
                <a:solidFill>
                  <a:schemeClr val="tx2">
                    <a:lumMod val="75000"/>
                  </a:schemeClr>
                </a:solidFill>
              </a:rPr>
              <a:t>Introduction to Abnormal Child and Adolescent Psychology </a:t>
            </a:r>
            <a:r>
              <a:rPr lang="en-US" sz="1400" dirty="0">
                <a:solidFill>
                  <a:schemeClr val="tx2">
                    <a:lumMod val="75000"/>
                  </a:schemeClr>
                </a:solidFill>
              </a:rPr>
              <a:t>by Robert Weis (2013, pp. 150-151) </a:t>
            </a:r>
          </a:p>
          <a:p>
            <a:pPr marL="0" indent="0">
              <a:buNone/>
            </a:pPr>
            <a:endParaRPr lang="en-US" dirty="0">
              <a:solidFill>
                <a:schemeClr val="tx2">
                  <a:lumMod val="75000"/>
                </a:schemeClr>
              </a:solidFill>
            </a:endParaRPr>
          </a:p>
        </p:txBody>
      </p:sp>
    </p:spTree>
    <p:extLst>
      <p:ext uri="{BB962C8B-B14F-4D97-AF65-F5344CB8AC3E}">
        <p14:creationId xmlns:p14="http://schemas.microsoft.com/office/powerpoint/2010/main" val="1686434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References:</a:t>
            </a:r>
            <a:br>
              <a:rPr lang="en-US" dirty="0"/>
            </a:br>
            <a:endParaRPr lang="en-US" dirty="0"/>
          </a:p>
        </p:txBody>
      </p:sp>
      <p:sp>
        <p:nvSpPr>
          <p:cNvPr id="3" name="Content Placeholder 2"/>
          <p:cNvSpPr>
            <a:spLocks noGrp="1"/>
          </p:cNvSpPr>
          <p:nvPr>
            <p:ph idx="1"/>
          </p:nvPr>
        </p:nvSpPr>
        <p:spPr>
          <a:xfrm>
            <a:off x="152400" y="762000"/>
            <a:ext cx="8991600" cy="6096000"/>
          </a:xfrm>
        </p:spPr>
        <p:txBody>
          <a:bodyPr>
            <a:normAutofit fontScale="40000" lnSpcReduction="20000"/>
          </a:bodyPr>
          <a:lstStyle/>
          <a:p>
            <a:pPr marL="0" indent="0">
              <a:buNone/>
            </a:pPr>
            <a:r>
              <a:rPr lang="en-US" dirty="0"/>
              <a:t>APA (2014) </a:t>
            </a:r>
            <a:r>
              <a:rPr lang="en-US" i="1" dirty="0"/>
              <a:t>A new name for stuttering in DSM-5 </a:t>
            </a:r>
            <a:r>
              <a:rPr lang="en-US" dirty="0"/>
              <a:t>Retrieved from: </a:t>
            </a:r>
            <a:r>
              <a:rPr lang="en-US" dirty="0">
                <a:hlinkClick r:id="rId3"/>
              </a:rPr>
              <a:t>http://www.apa.org/monitor/2014/07-08/stuttering-dsm.aspx</a:t>
            </a:r>
            <a:r>
              <a:rPr lang="en-US" dirty="0"/>
              <a:t> </a:t>
            </a:r>
            <a:endParaRPr lang="es-ES" dirty="0"/>
          </a:p>
          <a:p>
            <a:pPr marL="0" indent="0">
              <a:buNone/>
            </a:pPr>
            <a:r>
              <a:rPr lang="es-ES" dirty="0"/>
              <a:t>APA (2013) </a:t>
            </a:r>
            <a:r>
              <a:rPr lang="en-US" i="1" dirty="0"/>
              <a:t>Diagnostic and Statistical Manual of Mental Disorders (Fifth Edition)</a:t>
            </a:r>
            <a:br>
              <a:rPr lang="es-ES" i="1" dirty="0"/>
            </a:br>
            <a:r>
              <a:rPr lang="es-ES" dirty="0" err="1"/>
              <a:t>Dworzynski</a:t>
            </a:r>
            <a:r>
              <a:rPr lang="es-ES" dirty="0"/>
              <a:t>, K., Remington, A., </a:t>
            </a:r>
            <a:r>
              <a:rPr lang="es-ES" dirty="0" err="1"/>
              <a:t>Rijsdijk</a:t>
            </a:r>
            <a:r>
              <a:rPr lang="es-ES" dirty="0"/>
              <a:t>, F., </a:t>
            </a:r>
            <a:r>
              <a:rPr lang="es-ES" dirty="0" err="1"/>
              <a:t>Howell</a:t>
            </a:r>
            <a:r>
              <a:rPr lang="es-ES" dirty="0"/>
              <a:t>, P., &amp; </a:t>
            </a:r>
            <a:r>
              <a:rPr lang="es-ES" dirty="0" err="1"/>
              <a:t>Plomin</a:t>
            </a:r>
            <a:r>
              <a:rPr lang="es-ES" dirty="0"/>
              <a:t>, R. (2007). </a:t>
            </a:r>
            <a:r>
              <a:rPr lang="es-ES" dirty="0" err="1"/>
              <a:t>Genetic</a:t>
            </a:r>
            <a:r>
              <a:rPr lang="es-ES" dirty="0"/>
              <a:t>  </a:t>
            </a:r>
            <a:r>
              <a:rPr lang="es-ES" dirty="0" err="1"/>
              <a:t>etiology</a:t>
            </a:r>
            <a:r>
              <a:rPr lang="es-ES" dirty="0"/>
              <a:t> in cases of </a:t>
            </a:r>
            <a:r>
              <a:rPr lang="es-ES" dirty="0" err="1"/>
              <a:t>recovered</a:t>
            </a:r>
            <a:r>
              <a:rPr lang="es-ES" dirty="0"/>
              <a:t> and </a:t>
            </a:r>
            <a:r>
              <a:rPr lang="es-ES" dirty="0" err="1"/>
              <a:t>persistent</a:t>
            </a:r>
            <a:r>
              <a:rPr lang="es-ES" dirty="0"/>
              <a:t> </a:t>
            </a:r>
            <a:r>
              <a:rPr lang="es-ES" dirty="0" err="1"/>
              <a:t>stuttering</a:t>
            </a:r>
            <a:r>
              <a:rPr lang="es-ES" dirty="0"/>
              <a:t> in </a:t>
            </a:r>
            <a:r>
              <a:rPr lang="es-ES" dirty="0" err="1"/>
              <a:t>an</a:t>
            </a:r>
            <a:r>
              <a:rPr lang="es-ES" dirty="0"/>
              <a:t> </a:t>
            </a:r>
            <a:r>
              <a:rPr lang="es-ES" dirty="0" err="1"/>
              <a:t>unselected</a:t>
            </a:r>
            <a:r>
              <a:rPr lang="es-ES" dirty="0"/>
              <a:t>, longitudinal </a:t>
            </a:r>
            <a:r>
              <a:rPr lang="es-ES" dirty="0" err="1"/>
              <a:t>sample</a:t>
            </a:r>
            <a:r>
              <a:rPr lang="es-ES" dirty="0"/>
              <a:t> of </a:t>
            </a:r>
            <a:r>
              <a:rPr lang="es-ES" dirty="0" err="1"/>
              <a:t>young</a:t>
            </a:r>
            <a:r>
              <a:rPr lang="es-ES" dirty="0"/>
              <a:t> </a:t>
            </a:r>
            <a:r>
              <a:rPr lang="es-ES" dirty="0" err="1"/>
              <a:t>twins</a:t>
            </a:r>
            <a:r>
              <a:rPr lang="es-ES" dirty="0"/>
              <a:t>. </a:t>
            </a:r>
            <a:r>
              <a:rPr lang="es-ES" i="1" dirty="0"/>
              <a:t>American </a:t>
            </a:r>
            <a:r>
              <a:rPr lang="es-ES" i="1" dirty="0" err="1"/>
              <a:t>Journal</a:t>
            </a:r>
            <a:r>
              <a:rPr lang="es-ES" i="1" dirty="0"/>
              <a:t> of </a:t>
            </a:r>
            <a:r>
              <a:rPr lang="es-ES" i="1" dirty="0" err="1"/>
              <a:t>Speech-Language</a:t>
            </a:r>
            <a:r>
              <a:rPr lang="es-ES" i="1" dirty="0"/>
              <a:t> </a:t>
            </a:r>
            <a:r>
              <a:rPr lang="es-ES" i="1" dirty="0" err="1"/>
              <a:t>Pathology</a:t>
            </a:r>
            <a:r>
              <a:rPr lang="es-ES" i="1" dirty="0"/>
              <a:t>, 16(2), </a:t>
            </a:r>
            <a:r>
              <a:rPr lang="es-ES" dirty="0"/>
              <a:t>169-178.</a:t>
            </a:r>
          </a:p>
          <a:p>
            <a:pPr marL="0" indent="0">
              <a:buNone/>
            </a:pPr>
            <a:r>
              <a:rPr lang="es-ES" dirty="0" err="1"/>
              <a:t>Flynn</a:t>
            </a:r>
            <a:r>
              <a:rPr lang="es-ES" dirty="0"/>
              <a:t>, T. W., &amp; Louis, K. O. S. (2011). </a:t>
            </a:r>
            <a:r>
              <a:rPr lang="es-ES" i="1" dirty="0" err="1"/>
              <a:t>Changing</a:t>
            </a:r>
            <a:r>
              <a:rPr lang="es-ES" i="1" dirty="0"/>
              <a:t> </a:t>
            </a:r>
            <a:r>
              <a:rPr lang="es-ES" i="1" dirty="0" err="1"/>
              <a:t>adolescent</a:t>
            </a:r>
            <a:r>
              <a:rPr lang="es-ES" i="1" dirty="0"/>
              <a:t> </a:t>
            </a:r>
            <a:r>
              <a:rPr lang="es-ES" i="1" dirty="0" err="1"/>
              <a:t>attitudes</a:t>
            </a:r>
            <a:r>
              <a:rPr lang="es-ES" i="1" dirty="0"/>
              <a:t> </a:t>
            </a:r>
            <a:r>
              <a:rPr lang="es-ES" i="1" dirty="0" err="1"/>
              <a:t>toward</a:t>
            </a:r>
            <a:r>
              <a:rPr lang="es-ES" i="1" dirty="0"/>
              <a:t> </a:t>
            </a:r>
            <a:r>
              <a:rPr lang="es-ES" i="1" dirty="0" err="1"/>
              <a:t>stuttering</a:t>
            </a:r>
            <a:r>
              <a:rPr lang="es-ES" i="1" dirty="0"/>
              <a:t>. </a:t>
            </a:r>
            <a:r>
              <a:rPr lang="es-ES" dirty="0" err="1"/>
              <a:t>Journal</a:t>
            </a:r>
            <a:r>
              <a:rPr lang="es-ES" dirty="0"/>
              <a:t> of </a:t>
            </a:r>
            <a:r>
              <a:rPr lang="es-ES" dirty="0" err="1"/>
              <a:t>fluency</a:t>
            </a:r>
            <a:r>
              <a:rPr lang="es-ES" dirty="0"/>
              <a:t> </a:t>
            </a:r>
            <a:r>
              <a:rPr lang="es-ES" dirty="0" err="1"/>
              <a:t>disorders</a:t>
            </a:r>
            <a:r>
              <a:rPr lang="es-ES" dirty="0"/>
              <a:t>, 36(2), 110-121.</a:t>
            </a:r>
          </a:p>
          <a:p>
            <a:pPr marL="0" indent="0">
              <a:buNone/>
            </a:pPr>
            <a:r>
              <a:rPr lang="en-US" dirty="0"/>
              <a:t>Haynes, W. O., Moran, M., &amp; </a:t>
            </a:r>
            <a:r>
              <a:rPr lang="en-US" dirty="0" err="1"/>
              <a:t>Pindzola</a:t>
            </a:r>
            <a:r>
              <a:rPr lang="en-US" dirty="0"/>
              <a:t>, R. (2006). </a:t>
            </a:r>
            <a:r>
              <a:rPr lang="en-US" i="1" dirty="0"/>
              <a:t>Communication disorders in the classroom: An introduction for professionals in school settings</a:t>
            </a:r>
            <a:r>
              <a:rPr lang="en-US" dirty="0"/>
              <a:t>. P 28. Jones &amp; Bartlett Learning. </a:t>
            </a:r>
          </a:p>
          <a:p>
            <a:pPr marL="0" indent="0">
              <a:buNone/>
            </a:pPr>
            <a:r>
              <a:rPr lang="es-ES" dirty="0" err="1"/>
              <a:t>Howell</a:t>
            </a:r>
            <a:r>
              <a:rPr lang="es-ES" dirty="0"/>
              <a:t>, P., Davis, S., &amp; Williams, R. (2008). Late </a:t>
            </a:r>
            <a:r>
              <a:rPr lang="es-ES" dirty="0" err="1"/>
              <a:t>childhood</a:t>
            </a:r>
            <a:r>
              <a:rPr lang="es-ES" dirty="0"/>
              <a:t> </a:t>
            </a:r>
            <a:r>
              <a:rPr lang="es-ES" dirty="0" err="1"/>
              <a:t>stuttering</a:t>
            </a:r>
            <a:r>
              <a:rPr lang="es-ES" dirty="0"/>
              <a:t>. </a:t>
            </a:r>
            <a:r>
              <a:rPr lang="es-ES" dirty="0" err="1"/>
              <a:t>Journal</a:t>
            </a:r>
            <a:r>
              <a:rPr lang="es-ES" dirty="0"/>
              <a:t> of </a:t>
            </a:r>
            <a:r>
              <a:rPr lang="es-ES" dirty="0" err="1"/>
              <a:t>Speech</a:t>
            </a:r>
            <a:r>
              <a:rPr lang="es-ES" dirty="0"/>
              <a:t>, </a:t>
            </a:r>
            <a:r>
              <a:rPr lang="es-ES" dirty="0" err="1"/>
              <a:t>Language</a:t>
            </a:r>
            <a:r>
              <a:rPr lang="es-ES" dirty="0"/>
              <a:t>, and </a:t>
            </a:r>
            <a:r>
              <a:rPr lang="es-ES" dirty="0" err="1"/>
              <a:t>Hearing</a:t>
            </a:r>
            <a:r>
              <a:rPr lang="es-ES" dirty="0"/>
              <a:t> </a:t>
            </a:r>
            <a:r>
              <a:rPr lang="es-ES" dirty="0" err="1"/>
              <a:t>Research</a:t>
            </a:r>
            <a:r>
              <a:rPr lang="es-ES" dirty="0"/>
              <a:t>, 51(3), 669-687.</a:t>
            </a:r>
            <a:r>
              <a:rPr lang="en-US" dirty="0"/>
              <a:t> </a:t>
            </a:r>
          </a:p>
          <a:p>
            <a:pPr marL="0" indent="0">
              <a:buNone/>
            </a:pPr>
            <a:r>
              <a:rPr lang="en-US" dirty="0" err="1"/>
              <a:t>Kelman</a:t>
            </a:r>
            <a:r>
              <a:rPr lang="en-US" dirty="0"/>
              <a:t> E., Whyte, A (2012) </a:t>
            </a:r>
            <a:r>
              <a:rPr lang="en-US" i="1" dirty="0"/>
              <a:t>Understanding Stammering or Stuttering. A Guide for parents, </a:t>
            </a:r>
            <a:r>
              <a:rPr lang="en-US" dirty="0"/>
              <a:t> </a:t>
            </a:r>
            <a:r>
              <a:rPr lang="en-US" i="1" dirty="0"/>
              <a:t>teachers, and other professionals, </a:t>
            </a:r>
            <a:r>
              <a:rPr lang="en-US" dirty="0"/>
              <a:t>pp. 38-40. Jessica Kingsley Publishers: London, UK</a:t>
            </a:r>
          </a:p>
          <a:p>
            <a:pPr marL="0" indent="0">
              <a:buNone/>
            </a:pPr>
            <a:r>
              <a:rPr lang="en-US" dirty="0"/>
              <a:t> </a:t>
            </a:r>
            <a:r>
              <a:rPr lang="en-US" dirty="0" err="1"/>
              <a:t>LaBlance</a:t>
            </a:r>
            <a:r>
              <a:rPr lang="en-US" dirty="0"/>
              <a:t>, G. R. (1994). Stuttering: The Role of the Classroom </a:t>
            </a:r>
            <a:r>
              <a:rPr lang="en-US" dirty="0" err="1"/>
              <a:t>Teacher.</a:t>
            </a:r>
            <a:r>
              <a:rPr lang="en-US" i="1" dirty="0" err="1"/>
              <a:t>Teaching</a:t>
            </a:r>
            <a:r>
              <a:rPr lang="en-US" i="1" dirty="0"/>
              <a:t> 	Exceptional Children</a:t>
            </a:r>
            <a:r>
              <a:rPr lang="en-US" dirty="0"/>
              <a:t>, </a:t>
            </a:r>
            <a:r>
              <a:rPr lang="en-US" i="1" dirty="0"/>
              <a:t>26</a:t>
            </a:r>
            <a:r>
              <a:rPr lang="en-US" dirty="0"/>
              <a:t>(2), 10-12.</a:t>
            </a:r>
          </a:p>
          <a:p>
            <a:pPr marL="0" indent="0">
              <a:buNone/>
            </a:pPr>
            <a:r>
              <a:rPr lang="en-US" dirty="0"/>
              <a:t>Stuttering Foundation  (2015) </a:t>
            </a:r>
            <a:r>
              <a:rPr lang="en-US" i="1" dirty="0"/>
              <a:t>Special education law &amp; children who stutter. </a:t>
            </a:r>
            <a:r>
              <a:rPr lang="en-US" dirty="0"/>
              <a:t>web. Retrieved from: </a:t>
            </a:r>
            <a:r>
              <a:rPr lang="en-US" u="sng" dirty="0">
                <a:hlinkClick r:id="rId4"/>
              </a:rPr>
              <a:t>http://www.stutteringhelp.org/special-education-law-children-who-stutter </a:t>
            </a:r>
            <a:endParaRPr lang="en-US" dirty="0"/>
          </a:p>
          <a:p>
            <a:pPr marL="0" indent="0">
              <a:buNone/>
            </a:pPr>
            <a:r>
              <a:rPr lang="es-ES" dirty="0" err="1"/>
              <a:t>Langevin</a:t>
            </a:r>
            <a:r>
              <a:rPr lang="es-ES" dirty="0"/>
              <a:t>, M., &amp; </a:t>
            </a:r>
            <a:r>
              <a:rPr lang="es-ES" dirty="0" err="1"/>
              <a:t>Prasad</a:t>
            </a:r>
            <a:r>
              <a:rPr lang="es-ES" dirty="0"/>
              <a:t>, N. N. (2012). A </a:t>
            </a:r>
            <a:r>
              <a:rPr lang="es-ES" dirty="0" err="1"/>
              <a:t>stuttering</a:t>
            </a:r>
            <a:r>
              <a:rPr lang="es-ES" dirty="0"/>
              <a:t> </a:t>
            </a:r>
            <a:r>
              <a:rPr lang="es-ES" dirty="0" err="1"/>
              <a:t>education</a:t>
            </a:r>
            <a:r>
              <a:rPr lang="es-ES" dirty="0"/>
              <a:t> and </a:t>
            </a:r>
            <a:r>
              <a:rPr lang="es-ES" dirty="0" err="1"/>
              <a:t>bullying</a:t>
            </a:r>
            <a:r>
              <a:rPr lang="es-ES" dirty="0"/>
              <a:t> </a:t>
            </a:r>
            <a:r>
              <a:rPr lang="es-ES" dirty="0" err="1"/>
              <a:t>awareness</a:t>
            </a:r>
            <a:r>
              <a:rPr lang="es-ES" dirty="0"/>
              <a:t> and  </a:t>
            </a:r>
            <a:r>
              <a:rPr lang="es-ES" dirty="0" err="1"/>
              <a:t>prevention</a:t>
            </a:r>
            <a:r>
              <a:rPr lang="es-ES" dirty="0"/>
              <a:t> </a:t>
            </a:r>
            <a:r>
              <a:rPr lang="es-ES" dirty="0" err="1"/>
              <a:t>resource</a:t>
            </a:r>
            <a:r>
              <a:rPr lang="es-ES" dirty="0"/>
              <a:t>: A </a:t>
            </a:r>
            <a:r>
              <a:rPr lang="es-ES" dirty="0" err="1"/>
              <a:t>feasibility</a:t>
            </a:r>
            <a:r>
              <a:rPr lang="es-ES" dirty="0"/>
              <a:t> </a:t>
            </a:r>
            <a:r>
              <a:rPr lang="es-ES" dirty="0" err="1"/>
              <a:t>study</a:t>
            </a:r>
            <a:r>
              <a:rPr lang="es-ES" dirty="0"/>
              <a:t>. </a:t>
            </a:r>
            <a:r>
              <a:rPr lang="es-ES" dirty="0" err="1"/>
              <a:t>Language</a:t>
            </a:r>
            <a:r>
              <a:rPr lang="es-ES" dirty="0"/>
              <a:t>, </a:t>
            </a:r>
            <a:r>
              <a:rPr lang="es-ES" dirty="0" err="1"/>
              <a:t>speech</a:t>
            </a:r>
            <a:r>
              <a:rPr lang="es-ES" dirty="0"/>
              <a:t>, and </a:t>
            </a:r>
            <a:r>
              <a:rPr lang="es-ES" dirty="0" err="1"/>
              <a:t>hearing</a:t>
            </a:r>
            <a:r>
              <a:rPr lang="es-ES" dirty="0"/>
              <a:t> </a:t>
            </a:r>
            <a:r>
              <a:rPr lang="es-ES" dirty="0" err="1"/>
              <a:t>services</a:t>
            </a:r>
            <a:r>
              <a:rPr lang="es-ES" dirty="0"/>
              <a:t> </a:t>
            </a:r>
          </a:p>
          <a:p>
            <a:pPr marL="0" indent="0">
              <a:buNone/>
            </a:pPr>
            <a:r>
              <a:rPr lang="es-ES" dirty="0"/>
              <a:t>in </a:t>
            </a:r>
            <a:r>
              <a:rPr lang="es-ES" dirty="0" err="1"/>
              <a:t>schools</a:t>
            </a:r>
            <a:r>
              <a:rPr lang="es-ES" dirty="0"/>
              <a:t>, 43(3), 344-358.</a:t>
            </a:r>
          </a:p>
          <a:p>
            <a:pPr marL="0" indent="0">
              <a:buNone/>
            </a:pPr>
            <a:r>
              <a:rPr lang="es-ES" dirty="0" err="1"/>
              <a:t>Guntupalli</a:t>
            </a:r>
            <a:r>
              <a:rPr lang="es-ES" dirty="0"/>
              <a:t>, V. K., </a:t>
            </a:r>
            <a:r>
              <a:rPr lang="es-ES" dirty="0" err="1"/>
              <a:t>Kalinowski</a:t>
            </a:r>
            <a:r>
              <a:rPr lang="es-ES" dirty="0"/>
              <a:t>, J., </a:t>
            </a:r>
            <a:r>
              <a:rPr lang="es-ES" dirty="0" err="1"/>
              <a:t>Nanjundeswaran</a:t>
            </a:r>
            <a:r>
              <a:rPr lang="es-ES" dirty="0"/>
              <a:t>, C., </a:t>
            </a:r>
            <a:r>
              <a:rPr lang="es-ES" dirty="0" err="1"/>
              <a:t>Saltuklaroglu</a:t>
            </a:r>
            <a:r>
              <a:rPr lang="es-ES" dirty="0"/>
              <a:t>, T., &amp; </a:t>
            </a:r>
            <a:r>
              <a:rPr lang="es-ES" dirty="0" err="1"/>
              <a:t>Everhart</a:t>
            </a:r>
            <a:r>
              <a:rPr lang="es-ES" dirty="0"/>
              <a:t>, D. </a:t>
            </a:r>
          </a:p>
          <a:p>
            <a:pPr marL="0" indent="0">
              <a:buNone/>
            </a:pPr>
            <a:r>
              <a:rPr lang="es-ES" dirty="0"/>
              <a:t>E. (2006). </a:t>
            </a:r>
            <a:r>
              <a:rPr lang="es-ES" dirty="0" err="1"/>
              <a:t>Psychophysiological</a:t>
            </a:r>
            <a:r>
              <a:rPr lang="es-ES" dirty="0"/>
              <a:t> responses of </a:t>
            </a:r>
            <a:r>
              <a:rPr lang="es-ES" dirty="0" err="1"/>
              <a:t>adults</a:t>
            </a:r>
            <a:r>
              <a:rPr lang="es-ES" dirty="0"/>
              <a:t> </a:t>
            </a:r>
            <a:r>
              <a:rPr lang="es-ES" dirty="0" err="1"/>
              <a:t>who</a:t>
            </a:r>
            <a:r>
              <a:rPr lang="es-ES" dirty="0"/>
              <a:t> do </a:t>
            </a:r>
            <a:r>
              <a:rPr lang="es-ES" dirty="0" err="1"/>
              <a:t>not</a:t>
            </a:r>
            <a:r>
              <a:rPr lang="es-ES" dirty="0"/>
              <a:t> </a:t>
            </a:r>
            <a:r>
              <a:rPr lang="es-ES" dirty="0" err="1"/>
              <a:t>stutter</a:t>
            </a:r>
            <a:r>
              <a:rPr lang="es-ES" dirty="0"/>
              <a:t> </a:t>
            </a:r>
            <a:r>
              <a:rPr lang="es-ES" dirty="0" err="1"/>
              <a:t>while</a:t>
            </a:r>
            <a:r>
              <a:rPr lang="es-ES" dirty="0"/>
              <a:t> </a:t>
            </a:r>
            <a:r>
              <a:rPr lang="es-ES" dirty="0" err="1"/>
              <a:t>listening</a:t>
            </a:r>
            <a:r>
              <a:rPr lang="es-ES" dirty="0"/>
              <a:t> to </a:t>
            </a:r>
            <a:r>
              <a:rPr lang="es-ES" dirty="0" err="1"/>
              <a:t>stuttering</a:t>
            </a:r>
            <a:r>
              <a:rPr lang="es-ES" dirty="0"/>
              <a:t>. International </a:t>
            </a:r>
            <a:r>
              <a:rPr lang="es-ES" dirty="0" err="1"/>
              <a:t>journal</a:t>
            </a:r>
            <a:r>
              <a:rPr lang="es-ES" dirty="0"/>
              <a:t> of </a:t>
            </a:r>
            <a:r>
              <a:rPr lang="es-ES" dirty="0" err="1"/>
              <a:t>psychophysiology</a:t>
            </a:r>
            <a:r>
              <a:rPr lang="es-ES" dirty="0"/>
              <a:t>, 62(1), 1-8.  </a:t>
            </a:r>
          </a:p>
          <a:p>
            <a:pPr marL="0" indent="0">
              <a:buNone/>
            </a:pPr>
            <a:r>
              <a:rPr lang="es-ES" dirty="0" err="1"/>
              <a:t>Iverach</a:t>
            </a:r>
            <a:r>
              <a:rPr lang="es-ES" dirty="0"/>
              <a:t>, L., &amp; </a:t>
            </a:r>
            <a:r>
              <a:rPr lang="es-ES" dirty="0" err="1"/>
              <a:t>Rapee</a:t>
            </a:r>
            <a:r>
              <a:rPr lang="es-ES" dirty="0"/>
              <a:t>, R. M. (2014). Social </a:t>
            </a:r>
            <a:r>
              <a:rPr lang="es-ES" dirty="0" err="1"/>
              <a:t>anxiety</a:t>
            </a:r>
            <a:r>
              <a:rPr lang="es-ES" dirty="0"/>
              <a:t> </a:t>
            </a:r>
            <a:r>
              <a:rPr lang="es-ES" dirty="0" err="1"/>
              <a:t>disorder</a:t>
            </a:r>
            <a:r>
              <a:rPr lang="es-ES" dirty="0"/>
              <a:t> and </a:t>
            </a:r>
            <a:r>
              <a:rPr lang="es-ES" dirty="0" err="1"/>
              <a:t>stuttering</a:t>
            </a:r>
            <a:r>
              <a:rPr lang="es-ES" dirty="0"/>
              <a:t>: </a:t>
            </a:r>
            <a:r>
              <a:rPr lang="es-ES" dirty="0" err="1"/>
              <a:t>Current</a:t>
            </a:r>
            <a:r>
              <a:rPr lang="es-ES" dirty="0"/>
              <a:t> status and </a:t>
            </a:r>
            <a:r>
              <a:rPr lang="es-ES" dirty="0" err="1"/>
              <a:t>future</a:t>
            </a:r>
            <a:r>
              <a:rPr lang="es-ES" dirty="0"/>
              <a:t> </a:t>
            </a:r>
            <a:r>
              <a:rPr lang="es-ES" dirty="0" err="1"/>
              <a:t>directions</a:t>
            </a:r>
            <a:r>
              <a:rPr lang="es-ES" dirty="0"/>
              <a:t>. </a:t>
            </a:r>
            <a:r>
              <a:rPr lang="es-ES" dirty="0" err="1"/>
              <a:t>Journal</a:t>
            </a:r>
            <a:r>
              <a:rPr lang="es-ES" dirty="0"/>
              <a:t> of </a:t>
            </a:r>
            <a:r>
              <a:rPr lang="es-ES" dirty="0" err="1"/>
              <a:t>fluency</a:t>
            </a:r>
            <a:r>
              <a:rPr lang="es-ES" dirty="0"/>
              <a:t> </a:t>
            </a:r>
            <a:r>
              <a:rPr lang="es-ES" dirty="0" err="1"/>
              <a:t>disorders</a:t>
            </a:r>
            <a:r>
              <a:rPr lang="es-ES" dirty="0"/>
              <a:t>, 40, 69-82.</a:t>
            </a:r>
          </a:p>
          <a:p>
            <a:pPr marL="0" indent="0">
              <a:buNone/>
            </a:pPr>
            <a:r>
              <a:rPr lang="en-US" dirty="0"/>
              <a:t>Stuttering Foundation (n. d.) </a:t>
            </a:r>
            <a:r>
              <a:rPr lang="en-US" i="1" dirty="0"/>
              <a:t>Special Education Law and Children Who Stutter. </a:t>
            </a:r>
            <a:r>
              <a:rPr lang="en-US" dirty="0"/>
              <a:t>Retrieved from: </a:t>
            </a:r>
            <a:r>
              <a:rPr lang="en-US" dirty="0">
                <a:hlinkClick r:id="rId4"/>
              </a:rPr>
              <a:t>http://www.stutteringhelp.org/special-education-law-children-who-stutter</a:t>
            </a:r>
            <a:r>
              <a:rPr lang="en-US" dirty="0"/>
              <a:t>   </a:t>
            </a:r>
          </a:p>
          <a:p>
            <a:pPr marL="0" indent="0">
              <a:buNone/>
            </a:pPr>
            <a:r>
              <a:rPr lang="en-US" dirty="0"/>
              <a:t>Weis, R. (2013). </a:t>
            </a:r>
            <a:r>
              <a:rPr lang="en-US" i="1" dirty="0"/>
              <a:t>Introduction to abnormal child and adolescent psychology</a:t>
            </a:r>
            <a:r>
              <a:rPr lang="en-US" dirty="0"/>
              <a:t>, pp 150-152</a:t>
            </a:r>
          </a:p>
          <a:p>
            <a:pPr marL="0" indent="0">
              <a:buNone/>
            </a:pPr>
            <a:r>
              <a:rPr lang="en-US" dirty="0"/>
              <a:t>Sage Publications.</a:t>
            </a:r>
          </a:p>
          <a:p>
            <a:pPr marL="0" indent="0">
              <a:buNone/>
            </a:pPr>
            <a:r>
              <a:rPr lang="en-US" dirty="0"/>
              <a:t>U.S. Department of Education (n. d.) </a:t>
            </a:r>
            <a:r>
              <a:rPr lang="en-US" i="1" dirty="0"/>
              <a:t>Building the Legacy :IDEA 2004</a:t>
            </a:r>
            <a:r>
              <a:rPr lang="en-US" dirty="0"/>
              <a:t>. ED.GOV Website. Retrieved from:  </a:t>
            </a:r>
            <a:r>
              <a:rPr lang="en-US" dirty="0">
                <a:hlinkClick r:id="rId5"/>
              </a:rPr>
              <a:t>http://idea.ed.gov/explore/view/p/%2Croot%2Cregs%2C300%2CA%2C300%252E8%2Cc%2C11%2C</a:t>
            </a:r>
            <a:endParaRPr lang="es-ES" dirty="0"/>
          </a:p>
          <a:p>
            <a:pPr marL="0" indent="0">
              <a:buNone/>
            </a:pPr>
            <a:r>
              <a:rPr lang="en-US" dirty="0"/>
              <a:t>*Quotation of Isaac Asimov as it cited in </a:t>
            </a:r>
            <a:r>
              <a:rPr lang="en-US" dirty="0" err="1"/>
              <a:t>Liebersoh</a:t>
            </a:r>
            <a:r>
              <a:rPr lang="en-US" dirty="0"/>
              <a:t>, A (2009) </a:t>
            </a:r>
            <a:r>
              <a:rPr lang="en-US" i="1" dirty="0"/>
              <a:t>World Wide Agora </a:t>
            </a:r>
            <a:r>
              <a:rPr lang="en-US" dirty="0"/>
              <a:t>p. 160. Publisher: Lulu Enterprises, UK Ltd</a:t>
            </a:r>
          </a:p>
          <a:p>
            <a:pPr marL="0" indent="0">
              <a:buNone/>
            </a:pPr>
            <a:r>
              <a:rPr lang="en-US" dirty="0"/>
              <a:t>The background image was created: March, 2015, by Anna Birstein (using the </a:t>
            </a:r>
            <a:r>
              <a:rPr lang="en-US" i="1" dirty="0"/>
              <a:t>PickArt </a:t>
            </a:r>
            <a:r>
              <a:rPr lang="en-US" dirty="0"/>
              <a:t>software).</a:t>
            </a:r>
          </a:p>
          <a:p>
            <a:pPr marL="0" indent="0">
              <a:buNone/>
            </a:pPr>
            <a:endParaRPr lang="en-US" dirty="0"/>
          </a:p>
          <a:p>
            <a:pPr marL="0" indent="0">
              <a:buNone/>
            </a:pP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350184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315200" cy="1142999"/>
          </a:xfrm>
        </p:spPr>
        <p:txBody>
          <a:bodyPr>
            <a:normAutofit/>
          </a:bodyPr>
          <a:lstStyle/>
          <a:p>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Stuttering is:</a:t>
            </a:r>
            <a:r>
              <a:rPr lang="en-US" dirty="0"/>
              <a:t> </a:t>
            </a:r>
          </a:p>
        </p:txBody>
      </p:sp>
      <p:sp>
        <p:nvSpPr>
          <p:cNvPr id="3" name="Subtitle 2"/>
          <p:cNvSpPr>
            <a:spLocks noGrp="1"/>
          </p:cNvSpPr>
          <p:nvPr>
            <p:ph type="subTitle" idx="1"/>
          </p:nvPr>
        </p:nvSpPr>
        <p:spPr>
          <a:xfrm>
            <a:off x="1295400" y="1752600"/>
            <a:ext cx="6477000" cy="4495800"/>
          </a:xfrm>
        </p:spPr>
        <p:txBody>
          <a:bodyPr>
            <a:noAutofit/>
          </a:bodyPr>
          <a:lstStyle/>
          <a:p>
            <a:pPr algn="l"/>
            <a:r>
              <a:rPr lang="en-US" sz="2400" dirty="0">
                <a:solidFill>
                  <a:schemeClr val="tx2">
                    <a:lumMod val="75000"/>
                  </a:schemeClr>
                </a:solidFill>
              </a:rPr>
              <a:t>Stuttering is “a marked impairment in speech fluency, that reflects an underlying problem with </a:t>
            </a:r>
            <a:r>
              <a:rPr lang="en-US" sz="2400" dirty="0">
                <a:solidFill>
                  <a:schemeClr val="tx2">
                    <a:lumMod val="60000"/>
                    <a:lumOff val="40000"/>
                  </a:schemeClr>
                </a:solidFill>
              </a:rPr>
              <a:t>speech production </a:t>
            </a:r>
            <a:r>
              <a:rPr lang="en-US" sz="2400" dirty="0">
                <a:solidFill>
                  <a:schemeClr val="tx2">
                    <a:lumMod val="75000"/>
                  </a:schemeClr>
                </a:solidFill>
              </a:rPr>
              <a:t>rather than a language problem” </a:t>
            </a:r>
            <a:r>
              <a:rPr lang="en-US" sz="1400" dirty="0">
                <a:solidFill>
                  <a:schemeClr val="tx2">
                    <a:lumMod val="75000"/>
                  </a:schemeClr>
                </a:solidFill>
              </a:rPr>
              <a:t>(Weis, 2013, p. 150). </a:t>
            </a:r>
          </a:p>
          <a:p>
            <a:pPr algn="l"/>
            <a:r>
              <a:rPr lang="en-US" sz="2400" dirty="0">
                <a:solidFill>
                  <a:schemeClr val="tx2">
                    <a:lumMod val="75000"/>
                  </a:schemeClr>
                </a:solidFill>
              </a:rPr>
              <a:t>The </a:t>
            </a:r>
            <a:r>
              <a:rPr lang="en-US" sz="2400" i="1" dirty="0">
                <a:solidFill>
                  <a:schemeClr val="tx2">
                    <a:lumMod val="75000"/>
                  </a:schemeClr>
                </a:solidFill>
              </a:rPr>
              <a:t>Diagnostic and Statistical Manual of Mental Disorders Fifth Edition</a:t>
            </a:r>
            <a:r>
              <a:rPr lang="en-US" sz="2400" dirty="0">
                <a:solidFill>
                  <a:schemeClr val="tx2">
                    <a:lumMod val="75000"/>
                  </a:schemeClr>
                </a:solidFill>
              </a:rPr>
              <a:t>, edited by American Psychiatric Association,  DSM –V (2013), gives this communication disorder a new name: </a:t>
            </a:r>
          </a:p>
          <a:p>
            <a:pPr algn="l"/>
            <a:r>
              <a:rPr lang="en-US" sz="2400" dirty="0">
                <a:solidFill>
                  <a:schemeClr val="tx2">
                    <a:lumMod val="60000"/>
                    <a:lumOff val="40000"/>
                  </a:schemeClr>
                </a:solidFill>
              </a:rPr>
              <a:t>“Childhood-Onset Fluency Disorder”</a:t>
            </a:r>
            <a:r>
              <a:rPr lang="en-US" sz="2400" dirty="0">
                <a:solidFill>
                  <a:schemeClr val="tx2">
                    <a:lumMod val="75000"/>
                  </a:schemeClr>
                </a:solidFill>
              </a:rPr>
              <a:t> </a:t>
            </a:r>
            <a:r>
              <a:rPr lang="en-US" sz="1400" dirty="0">
                <a:solidFill>
                  <a:schemeClr val="tx2">
                    <a:lumMod val="75000"/>
                  </a:schemeClr>
                </a:solidFill>
              </a:rPr>
              <a:t>(APA, 2014).</a:t>
            </a:r>
          </a:p>
          <a:p>
            <a:pPr algn="l"/>
            <a:r>
              <a:rPr lang="en-US" sz="2400" dirty="0">
                <a:solidFill>
                  <a:schemeClr val="tx2">
                    <a:lumMod val="75000"/>
                  </a:schemeClr>
                </a:solidFill>
              </a:rPr>
              <a:t>	</a:t>
            </a:r>
            <a:r>
              <a:rPr lang="en-US" sz="2000" dirty="0">
                <a:solidFill>
                  <a:schemeClr val="tx2">
                    <a:lumMod val="75000"/>
                  </a:schemeClr>
                </a:solidFill>
              </a:rPr>
              <a:t>. </a:t>
            </a:r>
          </a:p>
        </p:txBody>
      </p:sp>
    </p:spTree>
    <p:extLst>
      <p:ext uri="{BB962C8B-B14F-4D97-AF65-F5344CB8AC3E}">
        <p14:creationId xmlns:p14="http://schemas.microsoft.com/office/powerpoint/2010/main" val="2923980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Diagnostic Criteria (DSM-V)</a:t>
            </a:r>
            <a:b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066800" y="1066800"/>
            <a:ext cx="6705600" cy="5334000"/>
          </a:xfrm>
        </p:spPr>
        <p:txBody>
          <a:bodyPr>
            <a:normAutofit fontScale="62500" lnSpcReduction="20000"/>
          </a:bodyPr>
          <a:lstStyle/>
          <a:p>
            <a:pPr marL="0" indent="0">
              <a:buNone/>
            </a:pPr>
            <a:r>
              <a:rPr lang="en-US" sz="3600" dirty="0">
                <a:solidFill>
                  <a:schemeClr val="tx2">
                    <a:lumMod val="75000"/>
                  </a:schemeClr>
                </a:solidFill>
              </a:rPr>
              <a:t>Childhood-Onset Fluency Disorder (Stuttering)</a:t>
            </a:r>
          </a:p>
          <a:p>
            <a:r>
              <a:rPr lang="en-US" sz="3600" dirty="0">
                <a:solidFill>
                  <a:schemeClr val="tx2">
                    <a:lumMod val="75000"/>
                  </a:schemeClr>
                </a:solidFill>
              </a:rPr>
              <a:t>Is a condition characterized by disturbances in the normal </a:t>
            </a:r>
            <a:r>
              <a:rPr lang="en-US" sz="3600" b="1" i="1" dirty="0">
                <a:solidFill>
                  <a:schemeClr val="tx2">
                    <a:lumMod val="75000"/>
                  </a:schemeClr>
                </a:solidFill>
              </a:rPr>
              <a:t>fluency</a:t>
            </a:r>
            <a:r>
              <a:rPr lang="en-US" sz="3600" i="1" dirty="0">
                <a:solidFill>
                  <a:schemeClr val="tx2">
                    <a:lumMod val="75000"/>
                  </a:schemeClr>
                </a:solidFill>
              </a:rPr>
              <a:t> </a:t>
            </a:r>
            <a:r>
              <a:rPr lang="en-US" sz="3600" dirty="0">
                <a:solidFill>
                  <a:schemeClr val="tx2">
                    <a:lumMod val="75000"/>
                  </a:schemeClr>
                </a:solidFill>
              </a:rPr>
              <a:t>and time patterning of speech that are inappropriate for the individual’s age and language skills, and persist over time.</a:t>
            </a:r>
          </a:p>
          <a:p>
            <a:r>
              <a:rPr lang="en-US" sz="3600" dirty="0">
                <a:solidFill>
                  <a:schemeClr val="tx2">
                    <a:lumMod val="75000"/>
                  </a:schemeClr>
                </a:solidFill>
              </a:rPr>
              <a:t>Is an impairment in speech fluency that is not attributable to another developmental disorder, a mental disorder, or a medical condition (like stroke). </a:t>
            </a:r>
          </a:p>
          <a:p>
            <a:r>
              <a:rPr lang="en-US" sz="3600" dirty="0">
                <a:solidFill>
                  <a:schemeClr val="tx2">
                    <a:lumMod val="75000"/>
                  </a:schemeClr>
                </a:solidFill>
              </a:rPr>
              <a:t>The onset of symptoms is usually in the early developmental period (i.e., prior to the age 5).</a:t>
            </a:r>
          </a:p>
          <a:p>
            <a:r>
              <a:rPr lang="en-US" sz="3600" dirty="0">
                <a:solidFill>
                  <a:schemeClr val="tx2">
                    <a:lumMod val="75000"/>
                  </a:schemeClr>
                </a:solidFill>
              </a:rPr>
              <a:t>The disturbance [in speech fluency] causes anxiety about speaking, limitations in effective communication, social participation, and academic performance </a:t>
            </a:r>
            <a:r>
              <a:rPr lang="en-US" sz="3600" b="1" dirty="0">
                <a:solidFill>
                  <a:schemeClr val="tx2">
                    <a:lumMod val="75000"/>
                  </a:schemeClr>
                </a:solidFill>
              </a:rPr>
              <a:t>or </a:t>
            </a:r>
            <a:r>
              <a:rPr lang="en-US" sz="3600" dirty="0">
                <a:solidFill>
                  <a:schemeClr val="tx2">
                    <a:lumMod val="75000"/>
                  </a:schemeClr>
                </a:solidFill>
              </a:rPr>
              <a:t>occupational performance </a:t>
            </a:r>
            <a:r>
              <a:rPr lang="en-US" sz="2200" dirty="0">
                <a:solidFill>
                  <a:schemeClr val="tx2">
                    <a:lumMod val="75000"/>
                  </a:schemeClr>
                </a:solidFill>
              </a:rPr>
              <a:t>(APA , 2013, pp. 45-46).</a:t>
            </a:r>
          </a:p>
        </p:txBody>
      </p:sp>
    </p:spTree>
    <p:extLst>
      <p:ext uri="{BB962C8B-B14F-4D97-AF65-F5344CB8AC3E}">
        <p14:creationId xmlns:p14="http://schemas.microsoft.com/office/powerpoint/2010/main" val="846219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239000" cy="990599"/>
          </a:xfrm>
        </p:spPr>
        <p:txBody>
          <a:bodyPr>
            <a:normAutofit fontScale="90000"/>
          </a:bodyPr>
          <a:lstStyle/>
          <a:p>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 Symptoms</a:t>
            </a:r>
            <a:b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Subtitle 2"/>
          <p:cNvSpPr>
            <a:spLocks noGrp="1"/>
          </p:cNvSpPr>
          <p:nvPr>
            <p:ph type="subTitle" idx="1"/>
          </p:nvPr>
        </p:nvSpPr>
        <p:spPr>
          <a:xfrm>
            <a:off x="1219200" y="914400"/>
            <a:ext cx="6934200" cy="5334000"/>
          </a:xfrm>
        </p:spPr>
        <p:txBody>
          <a:bodyPr>
            <a:normAutofit/>
          </a:bodyPr>
          <a:lstStyle/>
          <a:p>
            <a:r>
              <a:rPr lang="en-US" sz="2200" dirty="0">
                <a:solidFill>
                  <a:schemeClr val="tx2">
                    <a:lumMod val="75000"/>
                  </a:schemeClr>
                </a:solidFill>
              </a:rPr>
              <a:t>The disturbances in the normal fluency of speech may be characterized by one or more of the following:</a:t>
            </a:r>
          </a:p>
          <a:p>
            <a:pPr marL="342900" indent="-342900">
              <a:buFont typeface="Wingdings" panose="05000000000000000000" pitchFamily="2" charset="2"/>
              <a:buChar char="Ø"/>
            </a:pPr>
            <a:r>
              <a:rPr lang="en-US" sz="2000" dirty="0">
                <a:solidFill>
                  <a:schemeClr val="tx2">
                    <a:lumMod val="75000"/>
                  </a:schemeClr>
                </a:solidFill>
              </a:rPr>
              <a:t>Sound and syllable repetitions (part-word repetitions):</a:t>
            </a:r>
          </a:p>
          <a:p>
            <a:pPr lvl="1" algn="l"/>
            <a:r>
              <a:rPr lang="en-US" sz="2000" dirty="0">
                <a:solidFill>
                  <a:schemeClr val="tx2">
                    <a:lumMod val="75000"/>
                  </a:schemeClr>
                </a:solidFill>
              </a:rPr>
              <a:t> </a:t>
            </a:r>
            <a:r>
              <a:rPr lang="en-US" sz="2000" b="1" dirty="0">
                <a:solidFill>
                  <a:schemeClr val="tx2">
                    <a:lumMod val="75000"/>
                  </a:schemeClr>
                </a:solidFill>
              </a:rPr>
              <a:t>“</a:t>
            </a:r>
            <a:r>
              <a:rPr lang="en-US" sz="2000" b="1" dirty="0" err="1">
                <a:solidFill>
                  <a:schemeClr val="tx2">
                    <a:lumMod val="75000"/>
                  </a:schemeClr>
                </a:solidFill>
              </a:rPr>
              <a:t>ba</a:t>
            </a:r>
            <a:r>
              <a:rPr lang="en-US" sz="2000" b="1" dirty="0">
                <a:solidFill>
                  <a:schemeClr val="tx2">
                    <a:lumMod val="75000"/>
                  </a:schemeClr>
                </a:solidFill>
              </a:rPr>
              <a:t> – </a:t>
            </a:r>
            <a:r>
              <a:rPr lang="en-US" sz="2000" b="1" dirty="0" err="1">
                <a:solidFill>
                  <a:schemeClr val="tx2">
                    <a:lumMod val="75000"/>
                  </a:schemeClr>
                </a:solidFill>
              </a:rPr>
              <a:t>ba</a:t>
            </a:r>
            <a:r>
              <a:rPr lang="en-US" sz="2000" b="1" dirty="0">
                <a:solidFill>
                  <a:schemeClr val="tx2">
                    <a:lumMod val="75000"/>
                  </a:schemeClr>
                </a:solidFill>
              </a:rPr>
              <a:t> — baby”</a:t>
            </a:r>
          </a:p>
          <a:p>
            <a:pPr marL="800100" lvl="1" indent="-342900" algn="l">
              <a:buFont typeface="Wingdings" panose="05000000000000000000" pitchFamily="2" charset="2"/>
              <a:buChar char="Ø"/>
            </a:pPr>
            <a:r>
              <a:rPr lang="en-US" sz="2000" dirty="0">
                <a:solidFill>
                  <a:schemeClr val="tx2">
                    <a:lumMod val="75000"/>
                  </a:schemeClr>
                </a:solidFill>
              </a:rPr>
              <a:t>Sound prolongations: </a:t>
            </a:r>
            <a:r>
              <a:rPr lang="en-US" sz="2000" b="1" dirty="0">
                <a:solidFill>
                  <a:schemeClr val="tx2">
                    <a:lumMod val="75000"/>
                  </a:schemeClr>
                </a:solidFill>
              </a:rPr>
              <a:t>“S&gt;&gt;&gt;&gt;sometimes”</a:t>
            </a:r>
          </a:p>
          <a:p>
            <a:pPr marL="800100" lvl="1" indent="-342900" algn="l">
              <a:buFont typeface="Wingdings" panose="05000000000000000000" pitchFamily="2" charset="2"/>
              <a:buChar char="Ø"/>
            </a:pPr>
            <a:r>
              <a:rPr lang="en-US" sz="2000" dirty="0">
                <a:solidFill>
                  <a:schemeClr val="tx2">
                    <a:lumMod val="75000"/>
                  </a:schemeClr>
                </a:solidFill>
              </a:rPr>
              <a:t>Broken words (pauses within a word): </a:t>
            </a:r>
            <a:r>
              <a:rPr lang="en-US" sz="2000" b="1" dirty="0">
                <a:solidFill>
                  <a:schemeClr val="tx2">
                    <a:lumMod val="75000"/>
                  </a:schemeClr>
                </a:solidFill>
              </a:rPr>
              <a:t>“Ta – table”</a:t>
            </a:r>
          </a:p>
          <a:p>
            <a:pPr marL="800100" lvl="1" indent="-342900" algn="l">
              <a:buFont typeface="Wingdings" panose="05000000000000000000" pitchFamily="2" charset="2"/>
              <a:buChar char="Ø"/>
            </a:pPr>
            <a:r>
              <a:rPr lang="en-US" sz="2000" dirty="0">
                <a:solidFill>
                  <a:schemeClr val="tx2">
                    <a:lumMod val="75000"/>
                  </a:schemeClr>
                </a:solidFill>
              </a:rPr>
              <a:t>Audible or silent blocking (filled or unfilled pauses </a:t>
            </a:r>
          </a:p>
          <a:p>
            <a:pPr lvl="1" algn="l"/>
            <a:r>
              <a:rPr lang="en-US" sz="2000" dirty="0">
                <a:solidFill>
                  <a:schemeClr val="tx2">
                    <a:lumMod val="75000"/>
                  </a:schemeClr>
                </a:solidFill>
              </a:rPr>
              <a:t>in speech): </a:t>
            </a:r>
            <a:r>
              <a:rPr lang="en-US" sz="2000" b="1" dirty="0">
                <a:solidFill>
                  <a:schemeClr val="tx2">
                    <a:lumMod val="75000"/>
                  </a:schemeClr>
                </a:solidFill>
              </a:rPr>
              <a:t>“I like to – go home”</a:t>
            </a:r>
          </a:p>
          <a:p>
            <a:pPr marL="800100" lvl="1" indent="-342900" algn="l">
              <a:buFont typeface="Wingdings" panose="05000000000000000000" pitchFamily="2" charset="2"/>
              <a:buChar char="Ø"/>
            </a:pPr>
            <a:r>
              <a:rPr lang="en-US" sz="2000" dirty="0">
                <a:solidFill>
                  <a:schemeClr val="tx2">
                    <a:lumMod val="75000"/>
                  </a:schemeClr>
                </a:solidFill>
              </a:rPr>
              <a:t>Monosyllabic whole-word repetitions: </a:t>
            </a:r>
            <a:r>
              <a:rPr lang="en-US" sz="2000" b="1" dirty="0">
                <a:solidFill>
                  <a:schemeClr val="tx2">
                    <a:lumMod val="75000"/>
                  </a:schemeClr>
                </a:solidFill>
              </a:rPr>
              <a:t>“I-I-I see him”</a:t>
            </a:r>
          </a:p>
          <a:p>
            <a:pPr marL="800100" lvl="1" indent="-342900" algn="l">
              <a:buFont typeface="Wingdings" panose="05000000000000000000" pitchFamily="2" charset="2"/>
              <a:buChar char="Ø"/>
            </a:pPr>
            <a:r>
              <a:rPr lang="en-US" sz="2000" dirty="0">
                <a:solidFill>
                  <a:schemeClr val="tx2">
                    <a:lumMod val="75000"/>
                  </a:schemeClr>
                </a:solidFill>
              </a:rPr>
              <a:t>Circumlocutions (word substitutions </a:t>
            </a:r>
            <a:r>
              <a:rPr lang="en-US" sz="2000" b="1" dirty="0">
                <a:solidFill>
                  <a:schemeClr val="tx2">
                    <a:lumMod val="75000"/>
                  </a:schemeClr>
                </a:solidFill>
              </a:rPr>
              <a:t>to avoid a problematic word</a:t>
            </a:r>
            <a:r>
              <a:rPr lang="en-US" sz="2000" dirty="0">
                <a:solidFill>
                  <a:schemeClr val="tx2">
                    <a:lumMod val="75000"/>
                  </a:schemeClr>
                </a:solidFill>
              </a:rPr>
              <a:t>) </a:t>
            </a:r>
          </a:p>
          <a:p>
            <a:pPr marL="800100" lvl="1" indent="-342900" algn="l">
              <a:buFont typeface="Wingdings" panose="05000000000000000000" pitchFamily="2" charset="2"/>
              <a:buChar char="Ø"/>
            </a:pPr>
            <a:r>
              <a:rPr lang="en-US" sz="2000" dirty="0">
                <a:solidFill>
                  <a:schemeClr val="tx2">
                    <a:lumMod val="75000"/>
                  </a:schemeClr>
                </a:solidFill>
              </a:rPr>
              <a:t>Words pronounced with an excess of physical </a:t>
            </a:r>
            <a:r>
              <a:rPr lang="en-US" sz="2000" b="1" dirty="0">
                <a:solidFill>
                  <a:schemeClr val="tx2">
                    <a:lumMod val="75000"/>
                  </a:schemeClr>
                </a:solidFill>
              </a:rPr>
              <a:t>tension</a:t>
            </a:r>
          </a:p>
          <a:p>
            <a:pPr lvl="1" algn="l"/>
            <a:r>
              <a:rPr lang="en-US" sz="1400" dirty="0">
                <a:solidFill>
                  <a:schemeClr val="tx2">
                    <a:lumMod val="75000"/>
                  </a:schemeClr>
                </a:solidFill>
              </a:rPr>
              <a:t>(APA, 2013, pp. 45-46; Weis, 2013, p. 151)</a:t>
            </a:r>
          </a:p>
          <a:p>
            <a:endParaRPr lang="en-US" sz="2200" dirty="0">
              <a:solidFill>
                <a:schemeClr val="tx2">
                  <a:lumMod val="75000"/>
                </a:schemeClr>
              </a:solidFill>
            </a:endParaRPr>
          </a:p>
        </p:txBody>
      </p:sp>
    </p:spTree>
    <p:extLst>
      <p:ext uri="{BB962C8B-B14F-4D97-AF65-F5344CB8AC3E}">
        <p14:creationId xmlns:p14="http://schemas.microsoft.com/office/powerpoint/2010/main" val="810878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Eligibility for Services:</a:t>
            </a:r>
            <a:b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676400" y="1295401"/>
            <a:ext cx="6019800" cy="4876800"/>
          </a:xfrm>
        </p:spPr>
        <p:txBody>
          <a:bodyPr>
            <a:normAutofit fontScale="77500" lnSpcReduction="20000"/>
          </a:bodyPr>
          <a:lstStyle/>
          <a:p>
            <a:pPr>
              <a:lnSpc>
                <a:spcPct val="120000"/>
              </a:lnSpc>
            </a:pPr>
            <a:r>
              <a:rPr lang="en-US" dirty="0">
                <a:solidFill>
                  <a:schemeClr val="tx2">
                    <a:lumMod val="75000"/>
                  </a:schemeClr>
                </a:solidFill>
              </a:rPr>
              <a:t>A child who stutters may be eligible to receive </a:t>
            </a:r>
            <a:r>
              <a:rPr lang="en-US" dirty="0">
                <a:solidFill>
                  <a:schemeClr val="accent1">
                    <a:lumMod val="60000"/>
                    <a:lumOff val="40000"/>
                  </a:schemeClr>
                </a:solidFill>
              </a:rPr>
              <a:t>speech therapy </a:t>
            </a:r>
            <a:r>
              <a:rPr lang="en-US" dirty="0">
                <a:solidFill>
                  <a:schemeClr val="tx2">
                    <a:lumMod val="75000"/>
                  </a:schemeClr>
                </a:solidFill>
              </a:rPr>
              <a:t>under a federal law, the Individuals with Disabilities Improvement Act of 2004 (IDEA, P.L. 108-446, Part 300 / A / 300.8 / c / 11 </a:t>
            </a:r>
            <a:r>
              <a:rPr lang="en-US" dirty="0"/>
              <a:t>)*</a:t>
            </a:r>
          </a:p>
          <a:p>
            <a:pPr>
              <a:lnSpc>
                <a:spcPct val="120000"/>
              </a:lnSpc>
            </a:pPr>
            <a:r>
              <a:rPr lang="en-US" dirty="0"/>
              <a:t>IDEA’s definition of a Speech-Language Impairment includes communication disorders, such as </a:t>
            </a:r>
            <a:r>
              <a:rPr lang="en-US" dirty="0">
                <a:solidFill>
                  <a:schemeClr val="tx2">
                    <a:lumMod val="40000"/>
                    <a:lumOff val="60000"/>
                  </a:schemeClr>
                </a:solidFill>
              </a:rPr>
              <a:t>stuttering</a:t>
            </a:r>
            <a:r>
              <a:rPr lang="en-US" dirty="0"/>
              <a:t>, impaired articulation, language impairment, or voice impairment, “that </a:t>
            </a:r>
            <a:r>
              <a:rPr lang="en-US" dirty="0">
                <a:solidFill>
                  <a:schemeClr val="accent1">
                    <a:lumMod val="60000"/>
                    <a:lumOff val="40000"/>
                  </a:schemeClr>
                </a:solidFill>
              </a:rPr>
              <a:t>adversely affects</a:t>
            </a:r>
            <a:r>
              <a:rPr lang="en-US" dirty="0"/>
              <a:t> a child’s educational performance.”* </a:t>
            </a:r>
          </a:p>
          <a:p>
            <a:pPr marL="0" indent="0">
              <a:buNone/>
            </a:pPr>
            <a:endParaRPr lang="en-US" sz="1700" dirty="0"/>
          </a:p>
          <a:p>
            <a:pPr marL="0" indent="0">
              <a:buNone/>
            </a:pPr>
            <a:r>
              <a:rPr lang="en-US" sz="1700" dirty="0"/>
              <a:t>*(U.S. Department of Education , n. d.) </a:t>
            </a:r>
          </a:p>
        </p:txBody>
      </p:sp>
    </p:spTree>
    <p:extLst>
      <p:ext uri="{BB962C8B-B14F-4D97-AF65-F5344CB8AC3E}">
        <p14:creationId xmlns:p14="http://schemas.microsoft.com/office/powerpoint/2010/main" val="173998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Early Identification</a:t>
            </a:r>
            <a:b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br>
              <a:rPr lang="en-US" sz="32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sz="3200" dirty="0"/>
          </a:p>
        </p:txBody>
      </p:sp>
      <p:sp>
        <p:nvSpPr>
          <p:cNvPr id="3" name="Content Placeholder 2"/>
          <p:cNvSpPr>
            <a:spLocks noGrp="1"/>
          </p:cNvSpPr>
          <p:nvPr>
            <p:ph idx="1"/>
          </p:nvPr>
        </p:nvSpPr>
        <p:spPr>
          <a:xfrm>
            <a:off x="990600" y="762000"/>
            <a:ext cx="7162800" cy="5486400"/>
          </a:xfrm>
        </p:spPr>
        <p:txBody>
          <a:bodyPr>
            <a:normAutofit fontScale="70000" lnSpcReduction="20000"/>
          </a:bodyPr>
          <a:lstStyle/>
          <a:p>
            <a:pPr marL="0" indent="0">
              <a:buNone/>
            </a:pPr>
            <a:r>
              <a:rPr lang="en-US" sz="2800" dirty="0">
                <a:solidFill>
                  <a:schemeClr val="tx2">
                    <a:lumMod val="75000"/>
                  </a:schemeClr>
                </a:solidFill>
              </a:rPr>
              <a:t>The following signs may help to distinguish between stuttering and developmentally appropriate disfluencies.</a:t>
            </a:r>
          </a:p>
          <a:p>
            <a:pPr marL="0" indent="0">
              <a:buNone/>
            </a:pPr>
            <a:r>
              <a:rPr lang="en-US" sz="2800" dirty="0">
                <a:solidFill>
                  <a:schemeClr val="tx2">
                    <a:lumMod val="75000"/>
                  </a:schemeClr>
                </a:solidFill>
              </a:rPr>
              <a:t>Many preschool-age children demonstrate age-appropriate disfluencies, which do not appear often, and may include </a:t>
            </a:r>
            <a:r>
              <a:rPr lang="en-US" sz="2800" b="1" dirty="0">
                <a:solidFill>
                  <a:schemeClr val="tx2">
                    <a:lumMod val="75000"/>
                  </a:schemeClr>
                </a:solidFill>
              </a:rPr>
              <a:t>whole word</a:t>
            </a:r>
            <a:r>
              <a:rPr lang="en-US" sz="2800" dirty="0">
                <a:solidFill>
                  <a:schemeClr val="tx2">
                    <a:lumMod val="75000"/>
                  </a:schemeClr>
                </a:solidFill>
              </a:rPr>
              <a:t> repetitions, </a:t>
            </a:r>
            <a:r>
              <a:rPr lang="en-US" sz="2800" b="1" dirty="0">
                <a:solidFill>
                  <a:schemeClr val="tx2">
                    <a:lumMod val="75000"/>
                  </a:schemeClr>
                </a:solidFill>
              </a:rPr>
              <a:t>pauses</a:t>
            </a:r>
            <a:r>
              <a:rPr lang="en-US" sz="2800" dirty="0">
                <a:solidFill>
                  <a:schemeClr val="tx2">
                    <a:lumMod val="75000"/>
                  </a:schemeClr>
                </a:solidFill>
              </a:rPr>
              <a:t> in speech, and </a:t>
            </a:r>
            <a:r>
              <a:rPr lang="en-US" sz="2800" b="1" dirty="0">
                <a:solidFill>
                  <a:schemeClr val="tx2">
                    <a:lumMod val="75000"/>
                  </a:schemeClr>
                </a:solidFill>
              </a:rPr>
              <a:t>relaxed</a:t>
            </a:r>
            <a:r>
              <a:rPr lang="en-US" sz="2800" dirty="0">
                <a:solidFill>
                  <a:schemeClr val="tx2">
                    <a:lumMod val="75000"/>
                  </a:schemeClr>
                </a:solidFill>
              </a:rPr>
              <a:t> hesitations. </a:t>
            </a:r>
          </a:p>
          <a:p>
            <a:pPr marL="0" indent="0">
              <a:buNone/>
            </a:pPr>
            <a:r>
              <a:rPr lang="en-US" sz="2800" dirty="0">
                <a:solidFill>
                  <a:schemeClr val="tx2">
                    <a:lumMod val="75000"/>
                  </a:schemeClr>
                </a:solidFill>
              </a:rPr>
              <a:t> “The warning signs that should alert parents and teachers are:</a:t>
            </a:r>
          </a:p>
          <a:p>
            <a:pPr marL="857250" lvl="1" indent="-457200">
              <a:buFont typeface="+mj-lt"/>
              <a:buAutoNum type="arabicPeriod"/>
            </a:pPr>
            <a:r>
              <a:rPr lang="en-US" dirty="0">
                <a:solidFill>
                  <a:schemeClr val="tx2">
                    <a:lumMod val="75000"/>
                  </a:schemeClr>
                </a:solidFill>
              </a:rPr>
              <a:t>Frequent part-word repetitions rather than word  repetitions , more likely </a:t>
            </a:r>
            <a:r>
              <a:rPr lang="en-US" b="1" dirty="0">
                <a:solidFill>
                  <a:schemeClr val="tx2">
                    <a:lumMod val="75000"/>
                  </a:schemeClr>
                </a:solidFill>
              </a:rPr>
              <a:t>‘B-b-but’  </a:t>
            </a:r>
            <a:r>
              <a:rPr lang="en-US" dirty="0">
                <a:solidFill>
                  <a:schemeClr val="tx2">
                    <a:lumMod val="75000"/>
                  </a:schemeClr>
                </a:solidFill>
              </a:rPr>
              <a:t>than ‘but, but.’</a:t>
            </a:r>
          </a:p>
          <a:p>
            <a:pPr marL="857250" lvl="1" indent="-457200">
              <a:buFont typeface="+mj-lt"/>
              <a:buAutoNum type="arabicPeriod"/>
            </a:pPr>
            <a:r>
              <a:rPr lang="en-US" dirty="0">
                <a:solidFill>
                  <a:schemeClr val="tx2">
                    <a:lumMod val="75000"/>
                  </a:schemeClr>
                </a:solidFill>
              </a:rPr>
              <a:t>Repetition of a part of a word more than 2 times</a:t>
            </a:r>
          </a:p>
          <a:p>
            <a:pPr marL="857250" lvl="1" indent="-457200">
              <a:buFont typeface="+mj-lt"/>
              <a:buAutoNum type="arabicPeriod"/>
            </a:pPr>
            <a:r>
              <a:rPr lang="en-US" dirty="0">
                <a:solidFill>
                  <a:schemeClr val="tx2">
                    <a:lumMod val="75000"/>
                  </a:schemeClr>
                </a:solidFill>
              </a:rPr>
              <a:t>	</a:t>
            </a:r>
            <a:r>
              <a:rPr lang="en-US" b="1" dirty="0">
                <a:solidFill>
                  <a:schemeClr val="tx2">
                    <a:lumMod val="75000"/>
                  </a:schemeClr>
                </a:solidFill>
              </a:rPr>
              <a:t>‘</a:t>
            </a:r>
            <a:r>
              <a:rPr lang="en-US" b="1" dirty="0" err="1">
                <a:solidFill>
                  <a:schemeClr val="tx2">
                    <a:lumMod val="75000"/>
                  </a:schemeClr>
                </a:solidFill>
              </a:rPr>
              <a:t>ba</a:t>
            </a:r>
            <a:r>
              <a:rPr lang="en-US" b="1" dirty="0">
                <a:solidFill>
                  <a:schemeClr val="tx2">
                    <a:lumMod val="75000"/>
                  </a:schemeClr>
                </a:solidFill>
              </a:rPr>
              <a:t>-</a:t>
            </a:r>
            <a:r>
              <a:rPr lang="en-US" b="1" dirty="0" err="1">
                <a:solidFill>
                  <a:schemeClr val="tx2">
                    <a:lumMod val="75000"/>
                  </a:schemeClr>
                </a:solidFill>
              </a:rPr>
              <a:t>ba</a:t>
            </a:r>
            <a:r>
              <a:rPr lang="en-US" b="1" dirty="0">
                <a:solidFill>
                  <a:schemeClr val="tx2">
                    <a:lumMod val="75000"/>
                  </a:schemeClr>
                </a:solidFill>
              </a:rPr>
              <a:t>-</a:t>
            </a:r>
            <a:r>
              <a:rPr lang="en-US" b="1" dirty="0" err="1">
                <a:solidFill>
                  <a:schemeClr val="tx2">
                    <a:lumMod val="75000"/>
                  </a:schemeClr>
                </a:solidFill>
              </a:rPr>
              <a:t>ba</a:t>
            </a:r>
            <a:r>
              <a:rPr lang="en-US" b="1" dirty="0">
                <a:solidFill>
                  <a:schemeClr val="tx2">
                    <a:lumMod val="75000"/>
                  </a:schemeClr>
                </a:solidFill>
              </a:rPr>
              <a:t>-</a:t>
            </a:r>
            <a:r>
              <a:rPr lang="en-US" b="1" dirty="0" err="1">
                <a:solidFill>
                  <a:schemeClr val="tx2">
                    <a:lumMod val="75000"/>
                  </a:schemeClr>
                </a:solidFill>
              </a:rPr>
              <a:t>ba</a:t>
            </a:r>
            <a:r>
              <a:rPr lang="en-US" b="1" dirty="0">
                <a:solidFill>
                  <a:schemeClr val="tx2">
                    <a:lumMod val="75000"/>
                  </a:schemeClr>
                </a:solidFill>
              </a:rPr>
              <a:t>-ball.’ </a:t>
            </a:r>
          </a:p>
          <a:p>
            <a:pPr marL="857250" lvl="1" indent="-457200">
              <a:buFont typeface="+mj-lt"/>
              <a:buAutoNum type="arabicPeriod"/>
            </a:pPr>
            <a:r>
              <a:rPr lang="en-US" dirty="0">
                <a:solidFill>
                  <a:schemeClr val="tx2">
                    <a:lumMod val="75000"/>
                  </a:schemeClr>
                </a:solidFill>
              </a:rPr>
              <a:t>Repetitions having an irregular rhythm </a:t>
            </a:r>
            <a:r>
              <a:rPr lang="en-US" b="1" dirty="0">
                <a:solidFill>
                  <a:schemeClr val="tx2">
                    <a:lumMod val="75000"/>
                  </a:schemeClr>
                </a:solidFill>
              </a:rPr>
              <a:t>‘b-</a:t>
            </a:r>
            <a:r>
              <a:rPr lang="en-US" b="1" dirty="0" err="1">
                <a:solidFill>
                  <a:schemeClr val="tx2">
                    <a:lumMod val="75000"/>
                  </a:schemeClr>
                </a:solidFill>
              </a:rPr>
              <a:t>ba</a:t>
            </a:r>
            <a:r>
              <a:rPr lang="en-US" b="1" dirty="0">
                <a:solidFill>
                  <a:schemeClr val="tx2">
                    <a:lumMod val="75000"/>
                  </a:schemeClr>
                </a:solidFill>
              </a:rPr>
              <a:t>--b-ball.’</a:t>
            </a:r>
            <a:r>
              <a:rPr lang="en-US" dirty="0">
                <a:solidFill>
                  <a:schemeClr val="tx2">
                    <a:lumMod val="75000"/>
                  </a:schemeClr>
                </a:solidFill>
              </a:rPr>
              <a:t> </a:t>
            </a:r>
          </a:p>
          <a:p>
            <a:pPr marL="857250" lvl="1" indent="-457200">
              <a:buFont typeface="+mj-lt"/>
              <a:buAutoNum type="arabicPeriod"/>
            </a:pPr>
            <a:r>
              <a:rPr lang="en-US" dirty="0">
                <a:solidFill>
                  <a:schemeClr val="tx2">
                    <a:lumMod val="75000"/>
                  </a:schemeClr>
                </a:solidFill>
              </a:rPr>
              <a:t>A sound held longer than normal (more than 1 second) </a:t>
            </a:r>
            <a:r>
              <a:rPr lang="en-US" b="1" dirty="0">
                <a:solidFill>
                  <a:schemeClr val="tx2">
                    <a:lumMod val="75000"/>
                  </a:schemeClr>
                </a:solidFill>
              </a:rPr>
              <a:t>‘</a:t>
            </a:r>
            <a:r>
              <a:rPr lang="en-US" b="1" dirty="0" err="1">
                <a:solidFill>
                  <a:schemeClr val="tx2">
                    <a:lumMod val="75000"/>
                  </a:schemeClr>
                </a:solidFill>
              </a:rPr>
              <a:t>Mmmmmy</a:t>
            </a:r>
            <a:r>
              <a:rPr lang="en-US" b="1" dirty="0">
                <a:solidFill>
                  <a:schemeClr val="tx2">
                    <a:lumMod val="75000"/>
                  </a:schemeClr>
                </a:solidFill>
              </a:rPr>
              <a:t> ball.’ </a:t>
            </a:r>
          </a:p>
          <a:p>
            <a:pPr marL="857250" lvl="1" indent="-457200">
              <a:buFont typeface="+mj-lt"/>
              <a:buAutoNum type="arabicPeriod"/>
            </a:pPr>
            <a:r>
              <a:rPr lang="en-US" dirty="0">
                <a:solidFill>
                  <a:schemeClr val="tx2">
                    <a:lumMod val="75000"/>
                  </a:schemeClr>
                </a:solidFill>
              </a:rPr>
              <a:t>Excessive </a:t>
            </a:r>
            <a:r>
              <a:rPr lang="en-US" b="1" dirty="0">
                <a:solidFill>
                  <a:schemeClr val="tx2">
                    <a:lumMod val="75000"/>
                  </a:schemeClr>
                </a:solidFill>
              </a:rPr>
              <a:t>tension</a:t>
            </a:r>
            <a:r>
              <a:rPr lang="en-US" dirty="0">
                <a:solidFill>
                  <a:schemeClr val="tx2">
                    <a:lumMod val="75000"/>
                  </a:schemeClr>
                </a:solidFill>
              </a:rPr>
              <a:t> in the speech muscles (in the neck and face). </a:t>
            </a:r>
          </a:p>
          <a:p>
            <a:pPr marL="857250" lvl="1" indent="-457200">
              <a:buFont typeface="+mj-lt"/>
              <a:buAutoNum type="arabicPeriod"/>
            </a:pPr>
            <a:r>
              <a:rPr lang="en-US" dirty="0">
                <a:solidFill>
                  <a:schemeClr val="tx2">
                    <a:lumMod val="75000"/>
                  </a:schemeClr>
                </a:solidFill>
              </a:rPr>
              <a:t>Fear of speaking in public.” *</a:t>
            </a:r>
          </a:p>
          <a:p>
            <a:pPr marL="400050" lvl="1" indent="0">
              <a:buNone/>
            </a:pPr>
            <a:endParaRPr lang="en-US" sz="1800" dirty="0">
              <a:solidFill>
                <a:schemeClr val="tx2">
                  <a:lumMod val="75000"/>
                </a:schemeClr>
              </a:solidFill>
            </a:endParaRPr>
          </a:p>
          <a:p>
            <a:pPr marL="857250" lvl="1" indent="-457200">
              <a:buFont typeface="+mj-lt"/>
              <a:buAutoNum type="arabicPeriod"/>
            </a:pPr>
            <a:endParaRPr lang="en-US" sz="1800" dirty="0">
              <a:solidFill>
                <a:schemeClr val="tx2">
                  <a:lumMod val="75000"/>
                </a:schemeClr>
              </a:solidFill>
            </a:endParaRPr>
          </a:p>
          <a:p>
            <a:pPr marL="400050" lvl="1" indent="0">
              <a:buNone/>
            </a:pPr>
            <a:r>
              <a:rPr lang="en-US" sz="1800" dirty="0">
                <a:solidFill>
                  <a:schemeClr val="tx2">
                    <a:lumMod val="75000"/>
                  </a:schemeClr>
                </a:solidFill>
              </a:rPr>
              <a:t>*</a:t>
            </a:r>
            <a:r>
              <a:rPr lang="es-ES" sz="1800" dirty="0">
                <a:solidFill>
                  <a:schemeClr val="tx2">
                    <a:lumMod val="75000"/>
                  </a:schemeClr>
                </a:solidFill>
              </a:rPr>
              <a:t>(</a:t>
            </a:r>
            <a:r>
              <a:rPr lang="es-ES" sz="1800" dirty="0" err="1">
                <a:solidFill>
                  <a:schemeClr val="tx2">
                    <a:lumMod val="75000"/>
                  </a:schemeClr>
                </a:solidFill>
              </a:rPr>
              <a:t>Haynes</a:t>
            </a:r>
            <a:r>
              <a:rPr lang="es-ES" sz="1800" dirty="0">
                <a:solidFill>
                  <a:schemeClr val="tx2">
                    <a:lumMod val="75000"/>
                  </a:schemeClr>
                </a:solidFill>
              </a:rPr>
              <a:t>, Moran, &amp; </a:t>
            </a:r>
            <a:r>
              <a:rPr lang="es-ES" sz="1800" dirty="0" err="1">
                <a:solidFill>
                  <a:schemeClr val="tx2">
                    <a:lumMod val="75000"/>
                  </a:schemeClr>
                </a:solidFill>
              </a:rPr>
              <a:t>Pindzola</a:t>
            </a:r>
            <a:r>
              <a:rPr lang="es-ES" sz="1800" dirty="0">
                <a:solidFill>
                  <a:schemeClr val="tx2">
                    <a:lumMod val="75000"/>
                  </a:schemeClr>
                </a:solidFill>
              </a:rPr>
              <a:t>, 2006, p 28)</a:t>
            </a:r>
            <a:endParaRPr lang="en-US" sz="1800" dirty="0">
              <a:solidFill>
                <a:schemeClr val="tx2">
                  <a:lumMod val="75000"/>
                </a:schemeClr>
              </a:solidFill>
            </a:endParaRPr>
          </a:p>
          <a:p>
            <a:pPr marL="400050" lvl="1" indent="0">
              <a:buNone/>
            </a:pPr>
            <a:endParaRPr lang="en-US" sz="2400" dirty="0">
              <a:solidFill>
                <a:schemeClr val="tx2">
                  <a:lumMod val="75000"/>
                </a:schemeClr>
              </a:solidFill>
            </a:endParaRPr>
          </a:p>
          <a:p>
            <a:pPr marL="400050" lvl="1" indent="0">
              <a:buNone/>
            </a:pPr>
            <a:endParaRPr lang="en-US" sz="2400" dirty="0">
              <a:solidFill>
                <a:schemeClr val="tx2">
                  <a:lumMod val="75000"/>
                </a:schemeClr>
              </a:solidFill>
            </a:endParaRPr>
          </a:p>
        </p:txBody>
      </p:sp>
    </p:spTree>
    <p:extLst>
      <p:ext uri="{BB962C8B-B14F-4D97-AF65-F5344CB8AC3E}">
        <p14:creationId xmlns:p14="http://schemas.microsoft.com/office/powerpoint/2010/main" val="1451075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sz="40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Age of Onset and Recovery</a:t>
            </a:r>
            <a:br>
              <a:rPr lang="en-US" sz="4000"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sz="4000" dirty="0"/>
          </a:p>
        </p:txBody>
      </p:sp>
      <p:sp>
        <p:nvSpPr>
          <p:cNvPr id="3" name="Content Placeholder 2"/>
          <p:cNvSpPr>
            <a:spLocks noGrp="1"/>
          </p:cNvSpPr>
          <p:nvPr>
            <p:ph idx="1"/>
          </p:nvPr>
        </p:nvSpPr>
        <p:spPr>
          <a:xfrm>
            <a:off x="1219200" y="990600"/>
            <a:ext cx="6553200" cy="5562600"/>
          </a:xfrm>
        </p:spPr>
        <p:txBody>
          <a:bodyPr>
            <a:normAutofit fontScale="77500" lnSpcReduction="20000"/>
          </a:bodyPr>
          <a:lstStyle/>
          <a:p>
            <a:r>
              <a:rPr lang="en-US" dirty="0">
                <a:solidFill>
                  <a:schemeClr val="tx2">
                    <a:lumMod val="75000"/>
                  </a:schemeClr>
                </a:solidFill>
              </a:rPr>
              <a:t>An onset of stuttering is usually between ages </a:t>
            </a:r>
            <a:r>
              <a:rPr lang="en-US" b="1" dirty="0">
                <a:solidFill>
                  <a:schemeClr val="tx2">
                    <a:lumMod val="75000"/>
                  </a:schemeClr>
                </a:solidFill>
              </a:rPr>
              <a:t>3 and 6 </a:t>
            </a:r>
            <a:r>
              <a:rPr lang="en-US" dirty="0">
                <a:solidFill>
                  <a:schemeClr val="tx2">
                    <a:lumMod val="75000"/>
                  </a:schemeClr>
                </a:solidFill>
              </a:rPr>
              <a:t>with almost no new cases being reported after age </a:t>
            </a:r>
            <a:r>
              <a:rPr lang="en-US" b="1" dirty="0">
                <a:solidFill>
                  <a:schemeClr val="tx2">
                    <a:lumMod val="75000"/>
                  </a:schemeClr>
                </a:solidFill>
              </a:rPr>
              <a:t>12. </a:t>
            </a:r>
          </a:p>
          <a:p>
            <a:r>
              <a:rPr lang="en-US" dirty="0">
                <a:solidFill>
                  <a:schemeClr val="tx2">
                    <a:lumMod val="75000"/>
                  </a:schemeClr>
                </a:solidFill>
              </a:rPr>
              <a:t>Boys are </a:t>
            </a:r>
            <a:r>
              <a:rPr lang="en-US" b="1" dirty="0">
                <a:solidFill>
                  <a:schemeClr val="tx2">
                    <a:lumMod val="75000"/>
                  </a:schemeClr>
                </a:solidFill>
              </a:rPr>
              <a:t>2 to 5 times </a:t>
            </a:r>
            <a:r>
              <a:rPr lang="en-US" dirty="0">
                <a:solidFill>
                  <a:schemeClr val="tx2">
                    <a:lumMod val="75000"/>
                  </a:schemeClr>
                </a:solidFill>
              </a:rPr>
              <a:t>more likely to exhibit stuttering than girls. </a:t>
            </a:r>
          </a:p>
          <a:p>
            <a:r>
              <a:rPr lang="en-US" dirty="0">
                <a:solidFill>
                  <a:schemeClr val="tx2">
                    <a:lumMod val="75000"/>
                  </a:schemeClr>
                </a:solidFill>
              </a:rPr>
              <a:t>Boys begin stuttering, on average, 5 months </a:t>
            </a:r>
          </a:p>
          <a:p>
            <a:r>
              <a:rPr lang="en-US" b="1" dirty="0">
                <a:solidFill>
                  <a:schemeClr val="tx2">
                    <a:lumMod val="75000"/>
                  </a:schemeClr>
                </a:solidFill>
              </a:rPr>
              <a:t>later</a:t>
            </a:r>
            <a:r>
              <a:rPr lang="en-US" dirty="0">
                <a:solidFill>
                  <a:schemeClr val="tx2">
                    <a:lumMod val="75000"/>
                  </a:schemeClr>
                </a:solidFill>
              </a:rPr>
              <a:t> than girls.</a:t>
            </a:r>
          </a:p>
          <a:p>
            <a:pPr marL="0" indent="0">
              <a:buNone/>
            </a:pPr>
            <a:r>
              <a:rPr lang="en-US" dirty="0">
                <a:solidFill>
                  <a:schemeClr val="tx2">
                    <a:lumMod val="75000"/>
                  </a:schemeClr>
                </a:solidFill>
              </a:rPr>
              <a:t>Recovery:</a:t>
            </a:r>
          </a:p>
          <a:p>
            <a:r>
              <a:rPr lang="en-US" b="1" dirty="0">
                <a:solidFill>
                  <a:schemeClr val="tx2">
                    <a:lumMod val="75000"/>
                  </a:schemeClr>
                </a:solidFill>
              </a:rPr>
              <a:t>5% </a:t>
            </a:r>
            <a:r>
              <a:rPr lang="en-US" dirty="0">
                <a:solidFill>
                  <a:schemeClr val="tx2">
                    <a:lumMod val="75000"/>
                  </a:schemeClr>
                </a:solidFill>
              </a:rPr>
              <a:t>of preschool children are affected, but by adolescence this percentage drops to </a:t>
            </a:r>
            <a:r>
              <a:rPr lang="en-US" b="1" dirty="0">
                <a:solidFill>
                  <a:schemeClr val="tx2">
                    <a:lumMod val="75000"/>
                  </a:schemeClr>
                </a:solidFill>
              </a:rPr>
              <a:t>1%.</a:t>
            </a:r>
          </a:p>
          <a:p>
            <a:r>
              <a:rPr lang="en-US" dirty="0">
                <a:solidFill>
                  <a:schemeClr val="tx2">
                    <a:lumMod val="75000"/>
                  </a:schemeClr>
                </a:solidFill>
              </a:rPr>
              <a:t>the highest rate (70% or higher) of </a:t>
            </a:r>
            <a:r>
              <a:rPr lang="en-US" b="1" dirty="0">
                <a:solidFill>
                  <a:schemeClr val="tx2">
                    <a:lumMod val="75000"/>
                  </a:schemeClr>
                </a:solidFill>
              </a:rPr>
              <a:t>recovery </a:t>
            </a:r>
            <a:r>
              <a:rPr lang="en-US" dirty="0">
                <a:solidFill>
                  <a:schemeClr val="tx2">
                    <a:lumMod val="75000"/>
                  </a:schemeClr>
                </a:solidFill>
              </a:rPr>
              <a:t>exists during </a:t>
            </a:r>
            <a:r>
              <a:rPr lang="en-US" b="1" dirty="0">
                <a:solidFill>
                  <a:schemeClr val="tx2">
                    <a:lumMod val="75000"/>
                  </a:schemeClr>
                </a:solidFill>
              </a:rPr>
              <a:t>the first 15 months </a:t>
            </a:r>
            <a:r>
              <a:rPr lang="en-US" dirty="0">
                <a:solidFill>
                  <a:schemeClr val="tx2">
                    <a:lumMod val="75000"/>
                  </a:schemeClr>
                </a:solidFill>
              </a:rPr>
              <a:t>post-onset.*</a:t>
            </a:r>
          </a:p>
          <a:p>
            <a:pPr marL="0" indent="0">
              <a:buNone/>
            </a:pPr>
            <a:endParaRPr lang="en-US" dirty="0">
              <a:solidFill>
                <a:schemeClr val="tx2">
                  <a:lumMod val="75000"/>
                </a:schemeClr>
              </a:solidFill>
            </a:endParaRPr>
          </a:p>
          <a:p>
            <a:pPr marL="0" indent="0">
              <a:buNone/>
            </a:pPr>
            <a:r>
              <a:rPr lang="en-US" sz="1600" dirty="0">
                <a:solidFill>
                  <a:schemeClr val="tx2">
                    <a:lumMod val="75000"/>
                  </a:schemeClr>
                </a:solidFill>
              </a:rPr>
              <a:t>*(</a:t>
            </a:r>
            <a:r>
              <a:rPr lang="en-US" sz="1600" dirty="0" err="1">
                <a:solidFill>
                  <a:schemeClr val="tx2">
                    <a:lumMod val="75000"/>
                  </a:schemeClr>
                </a:solidFill>
              </a:rPr>
              <a:t>Dworzynski</a:t>
            </a:r>
            <a:r>
              <a:rPr lang="en-US" sz="1600" dirty="0">
                <a:solidFill>
                  <a:schemeClr val="tx2">
                    <a:lumMod val="75000"/>
                  </a:schemeClr>
                </a:solidFill>
              </a:rPr>
              <a:t>, at al., 2007)</a:t>
            </a:r>
            <a:endParaRPr lang="en-US" sz="1600" dirty="0"/>
          </a:p>
        </p:txBody>
      </p:sp>
    </p:spTree>
    <p:extLst>
      <p:ext uri="{BB962C8B-B14F-4D97-AF65-F5344CB8AC3E}">
        <p14:creationId xmlns:p14="http://schemas.microsoft.com/office/powerpoint/2010/main" val="2549794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Causes and Treatment</a:t>
            </a:r>
            <a:b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br>
            <a:endParaRPr lang="en-US" dirty="0"/>
          </a:p>
        </p:txBody>
      </p:sp>
      <p:sp>
        <p:nvSpPr>
          <p:cNvPr id="3" name="Content Placeholder 2"/>
          <p:cNvSpPr>
            <a:spLocks noGrp="1"/>
          </p:cNvSpPr>
          <p:nvPr>
            <p:ph idx="1"/>
          </p:nvPr>
        </p:nvSpPr>
        <p:spPr>
          <a:xfrm>
            <a:off x="1752600" y="1066800"/>
            <a:ext cx="6019800" cy="5334000"/>
          </a:xfrm>
        </p:spPr>
        <p:txBody>
          <a:bodyPr>
            <a:normAutofit fontScale="92500" lnSpcReduction="20000"/>
          </a:bodyPr>
          <a:lstStyle/>
          <a:p>
            <a:r>
              <a:rPr lang="en-US" dirty="0">
                <a:solidFill>
                  <a:schemeClr val="tx2">
                    <a:lumMod val="75000"/>
                  </a:schemeClr>
                </a:solidFill>
              </a:rPr>
              <a:t>The exact causes of stuttering are unknown.*</a:t>
            </a:r>
          </a:p>
          <a:p>
            <a:r>
              <a:rPr lang="en-US" dirty="0">
                <a:solidFill>
                  <a:schemeClr val="tx2">
                    <a:lumMod val="75000"/>
                  </a:schemeClr>
                </a:solidFill>
              </a:rPr>
              <a:t>There are strong genetic influences in the etiology of stuttering (family history of disorder).**</a:t>
            </a:r>
          </a:p>
          <a:p>
            <a:r>
              <a:rPr lang="en-US" dirty="0">
                <a:solidFill>
                  <a:schemeClr val="tx2">
                    <a:lumMod val="75000"/>
                  </a:schemeClr>
                </a:solidFill>
              </a:rPr>
              <a:t>No single treatment or strategy will work for each and every child who stutters** </a:t>
            </a:r>
          </a:p>
          <a:p>
            <a:r>
              <a:rPr lang="en-US" dirty="0">
                <a:solidFill>
                  <a:schemeClr val="tx2">
                    <a:lumMod val="75000"/>
                  </a:schemeClr>
                </a:solidFill>
              </a:rPr>
              <a:t>Behavioral intervention strategies are most effective before age 8.** </a:t>
            </a:r>
          </a:p>
          <a:p>
            <a:endParaRPr lang="en-US" dirty="0">
              <a:solidFill>
                <a:schemeClr val="tx2">
                  <a:lumMod val="75000"/>
                </a:schemeClr>
              </a:solidFill>
            </a:endParaRPr>
          </a:p>
          <a:p>
            <a:pPr marL="0" indent="0">
              <a:buNone/>
            </a:pPr>
            <a:r>
              <a:rPr lang="en-US" sz="1400" dirty="0">
                <a:solidFill>
                  <a:schemeClr val="tx2">
                    <a:lumMod val="75000"/>
                  </a:schemeClr>
                </a:solidFill>
              </a:rPr>
              <a:t>*(Dworzynski, et al., 2007, Nye, at al., 2013, Weis, 2013)</a:t>
            </a:r>
          </a:p>
          <a:p>
            <a:pPr marL="0" indent="0">
              <a:buNone/>
            </a:pPr>
            <a:r>
              <a:rPr lang="en-US" sz="1400" dirty="0">
                <a:solidFill>
                  <a:schemeClr val="tx2">
                    <a:lumMod val="75000"/>
                  </a:schemeClr>
                </a:solidFill>
              </a:rPr>
              <a:t>**(Nye, at al., 2013) </a:t>
            </a:r>
          </a:p>
          <a:p>
            <a:pPr marL="0" indent="0">
              <a:buNone/>
            </a:pPr>
            <a:endParaRPr lang="en-US" dirty="0">
              <a:solidFill>
                <a:schemeClr val="tx2">
                  <a:lumMod val="75000"/>
                </a:schemeClr>
              </a:solidFill>
            </a:endParaRPr>
          </a:p>
        </p:txBody>
      </p:sp>
    </p:spTree>
    <p:extLst>
      <p:ext uri="{BB962C8B-B14F-4D97-AF65-F5344CB8AC3E}">
        <p14:creationId xmlns:p14="http://schemas.microsoft.com/office/powerpoint/2010/main" val="3368780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rPr>
              <a:t>Stuttering Stereotype</a:t>
            </a:r>
            <a:endParaRPr lang="en-US" dirty="0"/>
          </a:p>
        </p:txBody>
      </p:sp>
      <p:sp>
        <p:nvSpPr>
          <p:cNvPr id="3" name="Content Placeholder 2"/>
          <p:cNvSpPr>
            <a:spLocks noGrp="1"/>
          </p:cNvSpPr>
          <p:nvPr>
            <p:ph idx="1"/>
          </p:nvPr>
        </p:nvSpPr>
        <p:spPr>
          <a:xfrm>
            <a:off x="2133600" y="1417639"/>
            <a:ext cx="4953000" cy="4221162"/>
          </a:xfrm>
        </p:spPr>
        <p:txBody>
          <a:bodyPr>
            <a:normAutofit lnSpcReduction="10000"/>
          </a:bodyPr>
          <a:lstStyle/>
          <a:p>
            <a:r>
              <a:rPr lang="en-US" dirty="0">
                <a:solidFill>
                  <a:schemeClr val="tx2">
                    <a:lumMod val="75000"/>
                  </a:schemeClr>
                </a:solidFill>
              </a:rPr>
              <a:t>Many myths and misconceptions about stuttering exist in the society.</a:t>
            </a:r>
          </a:p>
          <a:p>
            <a:r>
              <a:rPr lang="en-US" dirty="0">
                <a:solidFill>
                  <a:schemeClr val="tx2">
                    <a:lumMod val="75000"/>
                  </a:schemeClr>
                </a:solidFill>
              </a:rPr>
              <a:t>Examine your own perceptions toward people who stutter through the “Myth vs. Truth” activity.</a:t>
            </a:r>
          </a:p>
          <a:p>
            <a:endParaRPr lang="en-US" dirty="0">
              <a:solidFill>
                <a:schemeClr val="tx2">
                  <a:lumMod val="75000"/>
                </a:schemeClr>
              </a:solidFill>
            </a:endParaRPr>
          </a:p>
        </p:txBody>
      </p:sp>
    </p:spTree>
    <p:extLst>
      <p:ext uri="{BB962C8B-B14F-4D97-AF65-F5344CB8AC3E}">
        <p14:creationId xmlns:p14="http://schemas.microsoft.com/office/powerpoint/2010/main" val="1708422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1777</TotalTime>
  <Words>3410</Words>
  <Application>Microsoft Office PowerPoint</Application>
  <PresentationFormat>On-screen Show (4:3)</PresentationFormat>
  <Paragraphs>298</Paragraphs>
  <Slides>19</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Rounded MT Bold</vt:lpstr>
      <vt:lpstr>Calibri</vt:lpstr>
      <vt:lpstr>Wingdings</vt:lpstr>
      <vt:lpstr>Office Theme</vt:lpstr>
      <vt:lpstr>Understanding Stuttering in Children </vt:lpstr>
      <vt:lpstr>Stuttering is: </vt:lpstr>
      <vt:lpstr>Diagnostic Criteria (DSM-V) </vt:lpstr>
      <vt:lpstr> Symptoms </vt:lpstr>
      <vt:lpstr>Eligibility for Services: </vt:lpstr>
      <vt:lpstr>Early Identification  </vt:lpstr>
      <vt:lpstr>Age of Onset and Recovery </vt:lpstr>
      <vt:lpstr>Causes and Treatment </vt:lpstr>
      <vt:lpstr>Stuttering Stereotype</vt:lpstr>
      <vt:lpstr>Myth OR Truth?* </vt:lpstr>
      <vt:lpstr>Myth OR Truth? </vt:lpstr>
      <vt:lpstr>Suggestions for Teachers: “PRIME” speech</vt:lpstr>
      <vt:lpstr>Suggestions for Teachers: Do’s  </vt:lpstr>
      <vt:lpstr>Suggestions for Teachers: Do’s </vt:lpstr>
      <vt:lpstr>Suggestions for Teachers: Don’ts </vt:lpstr>
      <vt:lpstr>Implications from Research</vt:lpstr>
      <vt:lpstr>Implications from Research </vt:lpstr>
      <vt:lpstr>A Case Study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dc:creator>
  <cp:lastModifiedBy>Covaleski, Kylea Joyce</cp:lastModifiedBy>
  <cp:revision>196</cp:revision>
  <dcterms:created xsi:type="dcterms:W3CDTF">2015-03-22T22:20:46Z</dcterms:created>
  <dcterms:modified xsi:type="dcterms:W3CDTF">2019-09-10T01:24:49Z</dcterms:modified>
</cp:coreProperties>
</file>