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1"/>
  </p:notesMasterIdLst>
  <p:handoutMasterIdLst>
    <p:handoutMasterId r:id="rId32"/>
  </p:handoutMasterIdLst>
  <p:sldIdLst>
    <p:sldId id="256" r:id="rId2"/>
    <p:sldId id="267" r:id="rId3"/>
    <p:sldId id="292" r:id="rId4"/>
    <p:sldId id="283" r:id="rId5"/>
    <p:sldId id="286" r:id="rId6"/>
    <p:sldId id="263" r:id="rId7"/>
    <p:sldId id="293" r:id="rId8"/>
    <p:sldId id="294" r:id="rId9"/>
    <p:sldId id="295" r:id="rId10"/>
    <p:sldId id="296" r:id="rId11"/>
    <p:sldId id="290" r:id="rId12"/>
    <p:sldId id="291" r:id="rId13"/>
    <p:sldId id="257" r:id="rId14"/>
    <p:sldId id="259" r:id="rId15"/>
    <p:sldId id="270" r:id="rId16"/>
    <p:sldId id="271" r:id="rId17"/>
    <p:sldId id="272" r:id="rId18"/>
    <p:sldId id="297" r:id="rId19"/>
    <p:sldId id="298" r:id="rId20"/>
    <p:sldId id="299" r:id="rId21"/>
    <p:sldId id="273" r:id="rId22"/>
    <p:sldId id="266" r:id="rId23"/>
    <p:sldId id="276" r:id="rId24"/>
    <p:sldId id="274" r:id="rId25"/>
    <p:sldId id="275" r:id="rId26"/>
    <p:sldId id="278" r:id="rId27"/>
    <p:sldId id="279" r:id="rId28"/>
    <p:sldId id="280" r:id="rId29"/>
    <p:sldId id="28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84951" autoAdjust="0"/>
  </p:normalViewPr>
  <p:slideViewPr>
    <p:cSldViewPr>
      <p:cViewPr varScale="1">
        <p:scale>
          <a:sx n="34" d="100"/>
          <a:sy n="34" d="100"/>
        </p:scale>
        <p:origin x="660"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F5CE7AC-26CE-4BD5-9F67-2EB01ACA13A9}" type="datetimeFigureOut">
              <a:rPr lang="en-US" smtClean="0"/>
              <a:pPr/>
              <a:t>9/7/2019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t>Citations</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3786278-B0C1-4FDA-B913-4B2CBD19D28A}" type="slidenum">
              <a:rPr lang="en-US" smtClean="0"/>
              <a:pPr/>
              <a:t>‹#›</a:t>
            </a:fld>
            <a:endParaRPr lang="en-US" dirty="0"/>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36A2DF-D131-4C4B-8936-6C3FA910C23D}" type="datetimeFigureOut">
              <a:rPr lang="en-US" smtClean="0"/>
              <a:pPr/>
              <a:t>9/7/2019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t>Citations</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019689-FBC7-44DA-B7BA-70B70ED3C3A7}" type="slidenum">
              <a:rPr lang="en-US" smtClean="0"/>
              <a:pPr/>
              <a:t>‹#›</a:t>
            </a:fld>
            <a:endParaRPr lang="en-US" dirty="0"/>
          </a:p>
        </p:txBody>
      </p:sp>
    </p:spTree>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Hello,</a:t>
            </a:r>
            <a:r>
              <a:rPr lang="en-US" baseline="0" dirty="0"/>
              <a:t> my name is Monique Davis and welcome to my presentation on African American Parental Involvement in Early Education. In this presentation you will learn why African American parental involvement is so low among African American families, and effective ways that parents, teachers, and schools can increase parental involvement.</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Smalley and Reyes-Blanes article focuses</a:t>
            </a:r>
            <a:r>
              <a:rPr lang="en-US" baseline="0" dirty="0"/>
              <a:t> on a program called Parent Leadership Training. At the end of the final training session, all of the parents had nothing but positive things to say about the training. The parents wanted longer training sessions and more sessions. All of the parents were extremely satisfied with the information given in the training and all noted that they will use what they learned in the training in their future involvement within the school and community. Trotman’s article focuses on some of the core problems regarding a lack of parental involvement from African American parents. At the end of the article there were a list and description of ten different ways that one could increase African American parental involvement. </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Current research states that parent programs are a helpful way to increase parent participation. The one problem with parent programs is that it is difficult to recruit parents who have the time and resources to attend. Parent programs should have a main goal of giving parents the knowledge and confidence they need to become active in schools and communities. Depending on the location of the school and the school’s resources, the programs should offer training away from school settings, and offer child care during the training session.</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a:t>
            </a:r>
            <a:r>
              <a:rPr lang="en-US" baseline="0" dirty="0"/>
              <a:t> good quality parent program will teach parents enough information to give them the confidence they need to participate. The parents should learn how the school system operates so they do not feel that it is their place to let the professionals make all of the decisions about their child’s education. They need to learn that their involvement in their child’s education is crucial to their academic achievement. </a:t>
            </a:r>
          </a:p>
          <a:p>
            <a:endParaRPr lang="en-US" baseline="0" dirty="0"/>
          </a:p>
          <a:p>
            <a:r>
              <a:rPr lang="en-US" baseline="0" dirty="0"/>
              <a:t>Interestingly, some research shows that </a:t>
            </a:r>
            <a:r>
              <a:rPr lang="en-US" i="1" baseline="0" dirty="0"/>
              <a:t>assistance</a:t>
            </a:r>
            <a:r>
              <a:rPr lang="en-US" baseline="0" dirty="0"/>
              <a:t> with homework does not affect academic achievement much. Therefore, parents need to learn the most effective ways to help their child with their homework. A parent program should also teach parents how to set educational goals for their child at home and at school. Learning cannot stop once the child leaves the classroom. It is the parent’s job to make sure this doesn’t happen. </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Parents and professional are both responsible for the communication</a:t>
            </a:r>
            <a:r>
              <a:rPr lang="en-US" baseline="0" dirty="0"/>
              <a:t> between the home and school. Many children are at-risk for low academic achievement, especially in African American communities. Parents need to become better educated on ways to become active participants. Schools should provide parents with this information. </a:t>
            </a:r>
            <a:endParaRPr lang="en-US" dirty="0"/>
          </a:p>
        </p:txBody>
      </p:sp>
      <p:sp>
        <p:nvSpPr>
          <p:cNvPr id="4" name="Slide Number Placeholder 3"/>
          <p:cNvSpPr>
            <a:spLocks noGrp="1"/>
          </p:cNvSpPr>
          <p:nvPr>
            <p:ph type="sldNum" sz="quarter" idx="10"/>
          </p:nvPr>
        </p:nvSpPr>
        <p:spPr/>
        <p:txBody>
          <a:bodyPr/>
          <a:lstStyle/>
          <a:p>
            <a:fld id="{2F019689-FBC7-44DA-B7BA-70B70ED3C3A7}" type="slidenum">
              <a:rPr lang="en-US" smtClean="0"/>
              <a:pPr/>
              <a:t>13</a:t>
            </a:fld>
            <a:endParaRPr lang="en-US" dirty="0"/>
          </a:p>
        </p:txBody>
      </p:sp>
      <p:sp>
        <p:nvSpPr>
          <p:cNvPr id="5" name="Footer Placeholder 4"/>
          <p:cNvSpPr>
            <a:spLocks noGrp="1"/>
          </p:cNvSpPr>
          <p:nvPr>
            <p:ph type="ftr" sz="quarter" idx="11"/>
          </p:nvPr>
        </p:nvSpPr>
        <p:spPr/>
        <p:txBody>
          <a:bodyPr/>
          <a:lstStyle/>
          <a:p>
            <a:r>
              <a:rPr lang="en-US" dirty="0"/>
              <a:t>Citations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Not only can schools provide this information to parents, but other parents within the community can be helpful. That is why it is important for parents to be actively involved in the community as well as the school. Professionals need to learn about the reasons for a lack of parental involvement and not assume that it is the fault of the parents. Once professionals discover the reasons, they can figure out ways to increase participation. For example, a mother who never comes to meetings may seem as though she is not interested, but it could be because she has no means of transportation, or she works odd hours. </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case study is about</a:t>
            </a:r>
            <a:r>
              <a:rPr lang="en-US" baseline="0" dirty="0"/>
              <a:t> the </a:t>
            </a:r>
            <a:r>
              <a:rPr lang="en-US" dirty="0"/>
              <a:t>Tangelo Park</a:t>
            </a:r>
            <a:r>
              <a:rPr lang="en-US" baseline="0" dirty="0"/>
              <a:t> community in Orlando, Florida. Tangelo Park was once a thriving community with its economy dependant on the defense industry. Once the industry failed, the community went downhill. By 1990, over 75% of its population were African Americans who were struggling economically. The children had problems finishing school, and very few of them went to college. An organization with a goal of improving the quality of Tangelo Park decided that one of the changes that needed to be made was increasing parental participation. </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school plays a large role in increasing parent participation. Parent programs could be developed, or different opportunities</a:t>
            </a:r>
            <a:r>
              <a:rPr lang="en-US" baseline="0" dirty="0"/>
              <a:t> made available to teach parents how to participate in their child’s education. It is important to be concerned with the teacher’s views on why parents aren’t participating, and to provide teachers with some alternative reasons for the lack of parental participation. A parent room in the school would also be helpful. This parent room can have bulletin boards that  display volunteer opportunities, contact information, schedules of meetings, and also news and updates about occurrences in the school.</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Teachers have</a:t>
            </a:r>
            <a:r>
              <a:rPr lang="en-US" baseline="0" dirty="0"/>
              <a:t> the opportunity for the most communication between schools and parents. They are in contact with the child almost every day. The most convenient methods of communication between teachers and parents should be established at the beginning of the year. Some parents may prefer phone, some email, others may prefer direct mail. It would be helpful if the teacher is available at least once a week during specific times so that a concerned or curious parent may reach them.  It would also be helpful to include parents in the curriculum of the child. By giving the parents a chance to be involved in the education of their child, it may encourage them to stay involved throughout the year. </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Involvement of</a:t>
            </a:r>
            <a:r>
              <a:rPr lang="en-US" baseline="0" dirty="0"/>
              <a:t> parents within the school is sometimes difficult because of a lack of time or knowledge about when activities are occurring. It is important for parents to become involved in the school. Attending school functions will allow a parent to gain a better perspective of what the child is experiencing inside the classroom. Knowledge of how the school operates is important so the parents can be involved in educational decisions. </a:t>
            </a:r>
            <a:endParaRPr lang="en-US" dirty="0"/>
          </a:p>
          <a:p>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stated</a:t>
            </a:r>
            <a:r>
              <a:rPr lang="en-US" baseline="0" dirty="0"/>
              <a:t> earlier, learning cannot end once the child leaves the classroom. The parents needs to make sure that learning occurs in the home as well. They can do this by supplying fun and educational materials that are curriculum based and assist in homework completion. Libraries are a great resource for parents. They can provide parents support and access to free educational activities. Parents can get free educational material from the internet, such as worksheets and ideas for fun and educational activities. This will confirm to the child that their parent believes that education is important in all aspects of life. </a:t>
            </a:r>
            <a:r>
              <a:rPr lang="en-US" dirty="0"/>
              <a:t>Some other</a:t>
            </a:r>
            <a:r>
              <a:rPr lang="en-US" baseline="0" dirty="0"/>
              <a:t> ways that parents can become involved in education in the home setting is to read to the child, discuss things that happened in school, or things that they are learning in school. Parents will promote positive attitudes towards learning that will rub off on the child.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has been a decrease over the years in parental participation.</a:t>
            </a:r>
            <a:r>
              <a:rPr lang="en-US" baseline="0" dirty="0"/>
              <a:t> African American parents show extremely low levels of parental participation in their child’s education. By discovering some of the reasons for low levels of participation, parents and professionals can determine how to increase the participation of African American parents. There are many reasons that some African American parents are not active participants in their children’s education. Racism is one reason that parents are not participating. Their perceptions of racism may dissuade them from actively participating, or they may have previous experience with racism within the school system. </a:t>
            </a:r>
            <a:r>
              <a:rPr lang="en-US" dirty="0"/>
              <a:t>Some parents are intimidated by school administration,</a:t>
            </a:r>
            <a:r>
              <a:rPr lang="en-US" baseline="0" dirty="0"/>
              <a:t> and sometimes even teachers. This could be based on previous experiences that they have had with dominating school personnel. It may be the case that teachers hold different cultural values, and the parents feel they won’t be understood by the teachers. They may also be intimidated by the act of participation itself. Another factor could be that all contact made by the teachers has been negative. If a teacher only contacts a parent to report that the child has misbehaved or is struggling in a certain subject, then the parents could have a negative perception of what it means to participate.</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important</a:t>
            </a:r>
            <a:r>
              <a:rPr lang="en-US" baseline="0" dirty="0"/>
              <a:t> that parents become involved in the community as well. Communication with other parents can facilitate involvement in school activities and can raise cultural pride. Communication with other parents can also help to increase racial awareness.</a:t>
            </a:r>
            <a:endParaRPr lang="en-US" dirty="0"/>
          </a:p>
          <a:p>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Parents ultimately determine whether</a:t>
            </a:r>
            <a:r>
              <a:rPr lang="en-US" baseline="0" dirty="0"/>
              <a:t> or not they are involved in their children’s education. If not presented with adequate opportunities, parents should make their own.  A parent should always stay informed on happenings in the school. They can get this information from their child, or the school itself. Parents should never be afraid to contact the school or the teacher to learn about new events or happenings that are going on in their child’s education. A parent should never be intimidated by the teacher or administration, and should never feel like they are being bothersome by asking questions. </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a:t>
            </a:r>
            <a:r>
              <a:rPr lang="en-US" baseline="0" dirty="0"/>
              <a:t> are many recommendations for increasing parental participation, many of which I found in some of my specific research articles. Parents should constantly be encouraged to participate in the education process. There should be parent programs and i</a:t>
            </a:r>
            <a:r>
              <a:rPr lang="en-US" dirty="0"/>
              <a:t>n-school</a:t>
            </a:r>
            <a:r>
              <a:rPr lang="en-US" baseline="0" dirty="0"/>
              <a:t> parent centers available to parents. Parents, teachers, and administrators should have a common goal for the child.  Professionals should try to gather case by case family histories of at-risk students to determine which methods of gaining parental support would be most appropriate for each individual family. </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Schools</a:t>
            </a:r>
            <a:r>
              <a:rPr lang="en-US" baseline="0" dirty="0"/>
              <a:t> can unintentionally deter parents from participating. It is very important that the school develop the proper atmosphere to increase and encourage parents to participate. Recently there has been a major focus on documents that require only a parent signature. These documents can be important, but it is also important that the issues are discussed among parents. Documents like these could encourage the parent to become a passive participant in their child’s education. It is also important that schools take into account all of the different cultures of the student body. This will be helpful in communicating with the parents. </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good thing</a:t>
            </a:r>
            <a:r>
              <a:rPr lang="en-US" baseline="0" dirty="0"/>
              <a:t> to </a:t>
            </a:r>
            <a:r>
              <a:rPr lang="en-US" dirty="0"/>
              <a:t>avoid is making</a:t>
            </a:r>
            <a:r>
              <a:rPr lang="en-US" baseline="0" dirty="0"/>
              <a:t> any assumptions about the lack of involvement or the background of the families of the children in their classroom. Another behavior that should be avoided is only contacting a parent if the child is misbehaving or performing poorly in school. This can make parents view communication with the teacher as negative, and they will try to avoid communication if possible. Try contacting the parent to tell them about the improvement of the child.</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Parents should avoid handing over all educational responsibilities </a:t>
            </a:r>
            <a:r>
              <a:rPr lang="en-US" baseline="0" dirty="0"/>
              <a:t> to the teacher. Parents may believe that once their child gets to school, it is the teachers responsibility to handle all that occurs within that time period. Parents may not realize how important their own participation is to their child’s education. Parents should not let administrators be the only ones that make decisions about their child’s education. They should never feel intimidated or fearful about communicating with schools or teachers. </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re-examining the case</a:t>
            </a:r>
            <a:r>
              <a:rPr lang="en-US" baseline="0" dirty="0"/>
              <a:t> study on the Tangelo Park community</a:t>
            </a:r>
            <a:r>
              <a:rPr lang="en-US" dirty="0"/>
              <a:t>, it is clear that the parents were very happy</a:t>
            </a:r>
            <a:r>
              <a:rPr lang="en-US" baseline="0" dirty="0"/>
              <a:t> with the education that they received and believed that it would be of value to them. This program gave the parents the courage and knowledge that they needed to become confidant in their communication skills with schools, teachers, and other community members. The only problem was getting parents to participate in the training program itself. Of the 1000 flyers that they sent out, only 10 parents responded. They had to do telephone recruitment to get participants.</a:t>
            </a:r>
          </a:p>
          <a:p>
            <a:endParaRPr lang="en-US" baseline="0" dirty="0"/>
          </a:p>
          <a:p>
            <a:r>
              <a:rPr lang="en-US" baseline="0" dirty="0"/>
              <a:t>In the following slides are frequently asked questions and a list of the references used. Thank you for viewing my presentation on African American parental involvement in early education. </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you can see, there are many reasons that African American parental participation is so low. There</a:t>
            </a:r>
            <a:r>
              <a:rPr lang="en-US" baseline="0" dirty="0"/>
              <a:t> is not one exact reason for each parent. It depends on the parents history, experience, personality, and lifestyle. Many teachers may make the mistake of thinking that parents aren’t participating simply because they are lazy or uninterested. It is important for teachers to be aware of the reasons for the lack of participation so that they can find effective ways to increase it. </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have</a:t>
            </a:r>
            <a:r>
              <a:rPr lang="en-US" baseline="0" dirty="0"/>
              <a:t> been many studies that show the relationship between parental involvement and academic achievement. All of the studies show that parental involvement increases the academic achievement of a child. Parental involvement increases the positive behaviors of the child. The achievement gap between black and white students is growing larger. One way to close this gap may be to increase the parental involvement of African American parents. By being involved in education, a parent will model for the child the value and importance of an education. This, in turn,  will increase the child’s values about education.</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quote by Smalley and Reyes-Blanes explains</a:t>
            </a:r>
            <a:r>
              <a:rPr lang="en-US" baseline="0" dirty="0"/>
              <a:t> why parental participation is so important for children’s education. </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three main types of participation that a parent can engage</a:t>
            </a:r>
            <a:r>
              <a:rPr lang="en-US" baseline="0" dirty="0"/>
              <a:t> in with regards to their child’s education. Involvement in the school is the primary type of participation that one will think of when presented with the topic of parental participation. Involvement in the community can sometimes be overlooked when one thinks of parental participation. </a:t>
            </a:r>
            <a:endParaRPr lang="en-US" dirty="0"/>
          </a:p>
        </p:txBody>
      </p:sp>
      <p:sp>
        <p:nvSpPr>
          <p:cNvPr id="4" name="Slide Number Placeholder 3"/>
          <p:cNvSpPr>
            <a:spLocks noGrp="1"/>
          </p:cNvSpPr>
          <p:nvPr>
            <p:ph type="sldNum" sz="quarter" idx="10"/>
          </p:nvPr>
        </p:nvSpPr>
        <p:spPr/>
        <p:txBody>
          <a:bodyPr/>
          <a:lstStyle/>
          <a:p>
            <a:fld id="{2F019689-FBC7-44DA-B7BA-70B70ED3C3A7}" type="slidenum">
              <a:rPr lang="en-US" smtClean="0"/>
              <a:pPr/>
              <a:t>6</a:t>
            </a:fld>
            <a:endParaRPr lang="en-US" dirty="0"/>
          </a:p>
        </p:txBody>
      </p:sp>
      <p:sp>
        <p:nvSpPr>
          <p:cNvPr id="5" name="Footer Placeholder 4"/>
          <p:cNvSpPr>
            <a:spLocks noGrp="1"/>
          </p:cNvSpPr>
          <p:nvPr>
            <p:ph type="ftr" sz="quarter" idx="11"/>
          </p:nvPr>
        </p:nvSpPr>
        <p:spPr/>
        <p:txBody>
          <a:bodyPr/>
          <a:lstStyle/>
          <a:p>
            <a:r>
              <a:rPr lang="en-US" dirty="0"/>
              <a:t>Citations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Harry,</a:t>
            </a:r>
            <a:r>
              <a:rPr lang="en-US" baseline="0" dirty="0"/>
              <a:t> Allen, and McLaughlin’s research is a good reference for parental participation. Their focus is on the deterrents of communication between parents and teachers. Parental participation within the school is going to occur primarily through communication between parents and teachers, so it is important to understand the reasons for this lack of communication. Hill and Tyson’s meta-analysis, another great reference, focuses on finding out which types of parental involvement are best for improving academic achievement.</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Jeynes</a:t>
            </a:r>
            <a:r>
              <a:rPr lang="en-US" baseline="0" dirty="0"/>
              <a:t> has been a great resource for information on African American parental involvement. In his first meta-analysis he compared different components of parental involvement and how they affected different types of achievement. He discovered that parental involvement positively affects standardized test scores more so than GPA. The r</a:t>
            </a:r>
            <a:r>
              <a:rPr lang="en-US" dirty="0"/>
              <a:t>eason for this </a:t>
            </a:r>
            <a:r>
              <a:rPr lang="en-US" baseline="0" dirty="0"/>
              <a:t>is that parent participation not only helps with curriculum taught in class, but also with broader information that is not taught or learned inside the classroom. One of Jeynes most interesting findings is that parental involvement positively affects African Americans more so than Asian Americans. He states that one of the reasons for this could be that within the Asian American culture, there are enough educational incentives present, therefore parental involvement is not as affective. </a:t>
            </a:r>
          </a:p>
          <a:p>
            <a:endParaRPr lang="en-US" baseline="0" dirty="0"/>
          </a:p>
          <a:p>
            <a:r>
              <a:rPr lang="en-US" baseline="0" dirty="0"/>
              <a:t>In Jeynes second meta-analysis, he narrowed his analysis to specific types of parental involvement and which had the largest positive affects on achievement. He found that the types of involvement that had the greatest effect were the types that changed general attitudes towards education, such as achievement expectancies. A surprising finding of this study is that homework checking did not significantly affect academic achievement. His explanation for this is that the children whose homework needed checked the most were the low achieving students. He is unconfident in this explanation, and makes sure to state that homework checking should not be dismissed. </a:t>
            </a:r>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authors’ research focus</a:t>
            </a:r>
            <a:r>
              <a:rPr lang="en-US" baseline="0" dirty="0"/>
              <a:t> primarily on the racial socialization process and how they relate to African American parental involvement. An interesting finding is that </a:t>
            </a:r>
            <a:r>
              <a:rPr lang="en-US" dirty="0"/>
              <a:t>parent involvement at home was positively related to racism awareness and formal contact with staff and negatively related to social support from the parent community and African American cultural pride.</a:t>
            </a:r>
            <a:r>
              <a:rPr lang="en-US" baseline="0" dirty="0"/>
              <a:t> P</a:t>
            </a:r>
            <a:r>
              <a:rPr lang="en-US" dirty="0"/>
              <a:t>arent’s involvement at school was positively related to opportunities for formal contact at school, perception of school climate, and social support from parent community, but were negatively associated with racial awareness.</a:t>
            </a:r>
            <a:r>
              <a:rPr lang="en-US" baseline="0" dirty="0"/>
              <a:t> </a:t>
            </a:r>
          </a:p>
          <a:p>
            <a:endParaRPr lang="en-US" baseline="0" dirty="0"/>
          </a:p>
          <a:p>
            <a:endParaRPr lang="en-US" dirty="0"/>
          </a:p>
        </p:txBody>
      </p:sp>
      <p:sp>
        <p:nvSpPr>
          <p:cNvPr id="4" name="Footer Placeholder 3"/>
          <p:cNvSpPr>
            <a:spLocks noGrp="1"/>
          </p:cNvSpPr>
          <p:nvPr>
            <p:ph type="ftr" sz="quarter" idx="10"/>
          </p:nvPr>
        </p:nvSpPr>
        <p:spPr/>
        <p:txBody>
          <a:bodyPr/>
          <a:lstStyle/>
          <a:p>
            <a:r>
              <a:rPr lang="en-US" dirty="0"/>
              <a:t>Citations</a:t>
            </a:r>
          </a:p>
        </p:txBody>
      </p:sp>
      <p:sp>
        <p:nvSpPr>
          <p:cNvPr id="5" name="Slide Number Placeholder 4"/>
          <p:cNvSpPr>
            <a:spLocks noGrp="1"/>
          </p:cNvSpPr>
          <p:nvPr>
            <p:ph type="sldNum" sz="quarter" idx="11"/>
          </p:nvPr>
        </p:nvSpPr>
        <p:spPr/>
        <p:txBody>
          <a:bodyPr/>
          <a:lstStyle/>
          <a:p>
            <a:fld id="{2F019689-FBC7-44DA-B7BA-70B70ED3C3A7}"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3EA8D6A-AA78-489E-9CF2-F7786C9752FF}" type="datetime1">
              <a:rPr lang="en-US" smtClean="0"/>
              <a:pPr/>
              <a:t>9/7/2019</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dirty="0"/>
              <a:t>Copyright 2010 M.Davis</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3775ABA-4C6B-4D47-B3E7-44D36B2236B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CBE04CA-F33C-464B-8E2A-19668AFFCAD5}" type="datetime1">
              <a:rPr lang="en-US" smtClean="0"/>
              <a:pPr/>
              <a:t>9/7/2019</a:t>
            </a:fld>
            <a:endParaRPr lang="en-US" dirty="0"/>
          </a:p>
        </p:txBody>
      </p:sp>
      <p:sp>
        <p:nvSpPr>
          <p:cNvPr id="5" name="Footer Placeholder 4"/>
          <p:cNvSpPr>
            <a:spLocks noGrp="1"/>
          </p:cNvSpPr>
          <p:nvPr>
            <p:ph type="ftr" sz="quarter" idx="11"/>
          </p:nvPr>
        </p:nvSpPr>
        <p:spPr/>
        <p:txBody>
          <a:bodyPr/>
          <a:lstStyle/>
          <a:p>
            <a:r>
              <a:rPr lang="en-US" dirty="0"/>
              <a:t>Copyright 2010 M.Davis</a:t>
            </a:r>
          </a:p>
        </p:txBody>
      </p:sp>
      <p:sp>
        <p:nvSpPr>
          <p:cNvPr id="6" name="Slide Number Placeholder 5"/>
          <p:cNvSpPr>
            <a:spLocks noGrp="1"/>
          </p:cNvSpPr>
          <p:nvPr>
            <p:ph type="sldNum" sz="quarter" idx="12"/>
          </p:nvPr>
        </p:nvSpPr>
        <p:spPr/>
        <p:txBody>
          <a:bodyPr/>
          <a:lstStyle/>
          <a:p>
            <a:fld id="{B3775ABA-4C6B-4D47-B3E7-44D36B2236B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185E5B3-20A5-48D4-8F79-2C98A5BC7160}" type="datetime1">
              <a:rPr lang="en-US" smtClean="0"/>
              <a:pPr/>
              <a:t>9/7/2019</a:t>
            </a:fld>
            <a:endParaRPr lang="en-US" dirty="0"/>
          </a:p>
        </p:txBody>
      </p:sp>
      <p:sp>
        <p:nvSpPr>
          <p:cNvPr id="5" name="Footer Placeholder 4"/>
          <p:cNvSpPr>
            <a:spLocks noGrp="1"/>
          </p:cNvSpPr>
          <p:nvPr>
            <p:ph type="ftr" sz="quarter" idx="11"/>
          </p:nvPr>
        </p:nvSpPr>
        <p:spPr/>
        <p:txBody>
          <a:bodyPr/>
          <a:lstStyle/>
          <a:p>
            <a:r>
              <a:rPr lang="en-US" dirty="0"/>
              <a:t>Copyright 2010 M.Davis</a:t>
            </a:r>
          </a:p>
        </p:txBody>
      </p:sp>
      <p:sp>
        <p:nvSpPr>
          <p:cNvPr id="6" name="Slide Number Placeholder 5"/>
          <p:cNvSpPr>
            <a:spLocks noGrp="1"/>
          </p:cNvSpPr>
          <p:nvPr>
            <p:ph type="sldNum" sz="quarter" idx="12"/>
          </p:nvPr>
        </p:nvSpPr>
        <p:spPr/>
        <p:txBody>
          <a:bodyPr/>
          <a:lstStyle/>
          <a:p>
            <a:fld id="{B3775ABA-4C6B-4D47-B3E7-44D36B2236B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FB8908F-4E38-4AFD-BF02-47A9E3EA4C76}" type="datetime1">
              <a:rPr lang="en-US" smtClean="0"/>
              <a:pPr/>
              <a:t>9/7/2019</a:t>
            </a:fld>
            <a:endParaRPr lang="en-US" dirty="0"/>
          </a:p>
        </p:txBody>
      </p:sp>
      <p:sp>
        <p:nvSpPr>
          <p:cNvPr id="5" name="Footer Placeholder 4"/>
          <p:cNvSpPr>
            <a:spLocks noGrp="1"/>
          </p:cNvSpPr>
          <p:nvPr>
            <p:ph type="ftr" sz="quarter" idx="11"/>
          </p:nvPr>
        </p:nvSpPr>
        <p:spPr/>
        <p:txBody>
          <a:bodyPr/>
          <a:lstStyle/>
          <a:p>
            <a:r>
              <a:rPr lang="en-US" dirty="0"/>
              <a:t>Copyright 2010 M.Davis</a:t>
            </a:r>
          </a:p>
        </p:txBody>
      </p:sp>
      <p:sp>
        <p:nvSpPr>
          <p:cNvPr id="6" name="Slide Number Placeholder 5"/>
          <p:cNvSpPr>
            <a:spLocks noGrp="1"/>
          </p:cNvSpPr>
          <p:nvPr>
            <p:ph type="sldNum" sz="quarter" idx="12"/>
          </p:nvPr>
        </p:nvSpPr>
        <p:spPr/>
        <p:txBody>
          <a:bodyPr/>
          <a:lstStyle/>
          <a:p>
            <a:fld id="{B3775ABA-4C6B-4D47-B3E7-44D36B2236B3}" type="slidenum">
              <a:rPr lang="en-US" smtClean="0"/>
              <a:pPr/>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193B177-5711-4C46-9F5F-D121360FEF75}" type="datetime1">
              <a:rPr lang="en-US" smtClean="0"/>
              <a:pPr/>
              <a:t>9/7/2019</a:t>
            </a:fld>
            <a:endParaRPr lang="en-US" dirty="0"/>
          </a:p>
        </p:txBody>
      </p:sp>
      <p:sp>
        <p:nvSpPr>
          <p:cNvPr id="5" name="Footer Placeholder 4"/>
          <p:cNvSpPr>
            <a:spLocks noGrp="1"/>
          </p:cNvSpPr>
          <p:nvPr>
            <p:ph type="ftr" sz="quarter" idx="11"/>
          </p:nvPr>
        </p:nvSpPr>
        <p:spPr/>
        <p:txBody>
          <a:bodyPr/>
          <a:lstStyle/>
          <a:p>
            <a:r>
              <a:rPr lang="en-US" dirty="0"/>
              <a:t>Copyright 2010 M.Davis</a:t>
            </a:r>
          </a:p>
        </p:txBody>
      </p:sp>
      <p:sp>
        <p:nvSpPr>
          <p:cNvPr id="6" name="Slide Number Placeholder 5"/>
          <p:cNvSpPr>
            <a:spLocks noGrp="1"/>
          </p:cNvSpPr>
          <p:nvPr>
            <p:ph type="sldNum" sz="quarter" idx="12"/>
          </p:nvPr>
        </p:nvSpPr>
        <p:spPr/>
        <p:txBody>
          <a:bodyPr/>
          <a:lstStyle/>
          <a:p>
            <a:fld id="{B3775ABA-4C6B-4D47-B3E7-44D36B2236B3}"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641D5D6-FBC1-4022-845D-C75B488815CD}" type="datetime1">
              <a:rPr lang="en-US" smtClean="0"/>
              <a:pPr/>
              <a:t>9/7/2019</a:t>
            </a:fld>
            <a:endParaRPr lang="en-US" dirty="0"/>
          </a:p>
        </p:txBody>
      </p:sp>
      <p:sp>
        <p:nvSpPr>
          <p:cNvPr id="6" name="Footer Placeholder 5"/>
          <p:cNvSpPr>
            <a:spLocks noGrp="1"/>
          </p:cNvSpPr>
          <p:nvPr>
            <p:ph type="ftr" sz="quarter" idx="11"/>
          </p:nvPr>
        </p:nvSpPr>
        <p:spPr/>
        <p:txBody>
          <a:bodyPr/>
          <a:lstStyle/>
          <a:p>
            <a:r>
              <a:rPr lang="en-US" dirty="0"/>
              <a:t>Copyright 2010 M.Davis</a:t>
            </a:r>
          </a:p>
        </p:txBody>
      </p:sp>
      <p:sp>
        <p:nvSpPr>
          <p:cNvPr id="7" name="Slide Number Placeholder 6"/>
          <p:cNvSpPr>
            <a:spLocks noGrp="1"/>
          </p:cNvSpPr>
          <p:nvPr>
            <p:ph type="sldNum" sz="quarter" idx="12"/>
          </p:nvPr>
        </p:nvSpPr>
        <p:spPr/>
        <p:txBody>
          <a:bodyPr/>
          <a:lstStyle/>
          <a:p>
            <a:fld id="{B3775ABA-4C6B-4D47-B3E7-44D36B2236B3}" type="slidenum">
              <a:rPr lang="en-US" smtClean="0"/>
              <a:pPr/>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B7109D0-3431-447B-ABF2-E0629F18CFCA}" type="datetime1">
              <a:rPr lang="en-US" smtClean="0"/>
              <a:pPr/>
              <a:t>9/7/2019</a:t>
            </a:fld>
            <a:endParaRPr lang="en-US" dirty="0"/>
          </a:p>
        </p:txBody>
      </p:sp>
      <p:sp>
        <p:nvSpPr>
          <p:cNvPr id="8" name="Footer Placeholder 7"/>
          <p:cNvSpPr>
            <a:spLocks noGrp="1"/>
          </p:cNvSpPr>
          <p:nvPr>
            <p:ph type="ftr" sz="quarter" idx="11"/>
          </p:nvPr>
        </p:nvSpPr>
        <p:spPr/>
        <p:txBody>
          <a:bodyPr/>
          <a:lstStyle/>
          <a:p>
            <a:r>
              <a:rPr lang="en-US" dirty="0"/>
              <a:t>Copyright 2010 M.Davis</a:t>
            </a:r>
          </a:p>
        </p:txBody>
      </p:sp>
      <p:sp>
        <p:nvSpPr>
          <p:cNvPr id="9" name="Slide Number Placeholder 8"/>
          <p:cNvSpPr>
            <a:spLocks noGrp="1"/>
          </p:cNvSpPr>
          <p:nvPr>
            <p:ph type="sldNum" sz="quarter" idx="12"/>
          </p:nvPr>
        </p:nvSpPr>
        <p:spPr/>
        <p:txBody>
          <a:bodyPr/>
          <a:lstStyle/>
          <a:p>
            <a:fld id="{B3775ABA-4C6B-4D47-B3E7-44D36B2236B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65E3D38-E4EB-4C14-A9CD-E6CBDD86DDE4}" type="datetime1">
              <a:rPr lang="en-US" smtClean="0"/>
              <a:pPr/>
              <a:t>9/7/2019</a:t>
            </a:fld>
            <a:endParaRPr lang="en-US" dirty="0"/>
          </a:p>
        </p:txBody>
      </p:sp>
      <p:sp>
        <p:nvSpPr>
          <p:cNvPr id="4" name="Footer Placeholder 3"/>
          <p:cNvSpPr>
            <a:spLocks noGrp="1"/>
          </p:cNvSpPr>
          <p:nvPr>
            <p:ph type="ftr" sz="quarter" idx="11"/>
          </p:nvPr>
        </p:nvSpPr>
        <p:spPr/>
        <p:txBody>
          <a:bodyPr/>
          <a:lstStyle/>
          <a:p>
            <a:r>
              <a:rPr lang="en-US" dirty="0"/>
              <a:t>Copyright 2010 M.Davis</a:t>
            </a:r>
          </a:p>
        </p:txBody>
      </p:sp>
      <p:sp>
        <p:nvSpPr>
          <p:cNvPr id="5" name="Slide Number Placeholder 4"/>
          <p:cNvSpPr>
            <a:spLocks noGrp="1"/>
          </p:cNvSpPr>
          <p:nvPr>
            <p:ph type="sldNum" sz="quarter" idx="12"/>
          </p:nvPr>
        </p:nvSpPr>
        <p:spPr/>
        <p:txBody>
          <a:bodyPr/>
          <a:lstStyle/>
          <a:p>
            <a:fld id="{B3775ABA-4C6B-4D47-B3E7-44D36B2236B3}" type="slidenum">
              <a:rPr lang="en-US" smtClean="0"/>
              <a:pPr/>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30554-A479-4B8B-A2E6-5AD1353923EA}" type="datetime1">
              <a:rPr lang="en-US" smtClean="0"/>
              <a:pPr/>
              <a:t>9/7/2019</a:t>
            </a:fld>
            <a:endParaRPr lang="en-US" dirty="0"/>
          </a:p>
        </p:txBody>
      </p:sp>
      <p:sp>
        <p:nvSpPr>
          <p:cNvPr id="3" name="Footer Placeholder 2"/>
          <p:cNvSpPr>
            <a:spLocks noGrp="1"/>
          </p:cNvSpPr>
          <p:nvPr>
            <p:ph type="ftr" sz="quarter" idx="11"/>
          </p:nvPr>
        </p:nvSpPr>
        <p:spPr/>
        <p:txBody>
          <a:bodyPr/>
          <a:lstStyle/>
          <a:p>
            <a:r>
              <a:rPr lang="en-US" dirty="0"/>
              <a:t>Copyright 2010 M.Davis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D3EBCF1A-512F-49B2-9D4E-D529E7A56E31}" type="datetime1">
              <a:rPr lang="en-US" smtClean="0"/>
              <a:pPr/>
              <a:t>9/7/2019</a:t>
            </a:fld>
            <a:endParaRPr lang="en-US" dirty="0"/>
          </a:p>
        </p:txBody>
      </p:sp>
      <p:sp>
        <p:nvSpPr>
          <p:cNvPr id="6" name="Footer Placeholder 5"/>
          <p:cNvSpPr>
            <a:spLocks noGrp="1"/>
          </p:cNvSpPr>
          <p:nvPr>
            <p:ph type="ftr" sz="quarter" idx="11"/>
          </p:nvPr>
        </p:nvSpPr>
        <p:spPr/>
        <p:txBody>
          <a:bodyPr/>
          <a:lstStyle/>
          <a:p>
            <a:r>
              <a:rPr lang="en-US" dirty="0"/>
              <a:t>Copyright 2010 M.Davis</a:t>
            </a:r>
          </a:p>
        </p:txBody>
      </p:sp>
      <p:sp>
        <p:nvSpPr>
          <p:cNvPr id="7" name="Slide Number Placeholder 6"/>
          <p:cNvSpPr>
            <a:spLocks noGrp="1"/>
          </p:cNvSpPr>
          <p:nvPr>
            <p:ph type="sldNum" sz="quarter" idx="12"/>
          </p:nvPr>
        </p:nvSpPr>
        <p:spPr/>
        <p:txBody>
          <a:bodyPr/>
          <a:lstStyle/>
          <a:p>
            <a:fld id="{B3775ABA-4C6B-4D47-B3E7-44D36B2236B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1AEC26F3-8FBA-420E-947E-9F82D024D7D7}" type="datetime1">
              <a:rPr lang="en-US" smtClean="0"/>
              <a:pPr/>
              <a:t>9/7/2019</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dirty="0"/>
              <a:t>Copyright 2010 M.Davis</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3775ABA-4C6B-4D47-B3E7-44D36B2236B3}"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F76F8F0-DE98-429E-B1B7-3F586298CD5E}" type="datetime1">
              <a:rPr lang="en-US" smtClean="0"/>
              <a:pPr/>
              <a:t>9/7/2019</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dirty="0"/>
              <a:t>Copyright 2010 M.Davis</a:t>
            </a: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3775ABA-4C6B-4D47-B3E7-44D36B2236B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19.wav"/><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20.wav"/><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1.wav"/><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2.wav"/><Relationship Id="rId5" Type="http://schemas.openxmlformats.org/officeDocument/2006/relationships/image" Target="../media/image25.png"/><Relationship Id="rId4" Type="http://schemas.openxmlformats.org/officeDocument/2006/relationships/hyperlink" Target="http://www.jstor.org/stable/3211280"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23.wav"/><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audio" Target="../media/audio24.wav"/><Relationship Id="rId5" Type="http://schemas.openxmlformats.org/officeDocument/2006/relationships/image" Target="../media/image27.png"/><Relationship Id="rId4" Type="http://schemas.openxmlformats.org/officeDocument/2006/relationships/hyperlink" Target="http://www.jstor.org/stable/3211280"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25.wav"/><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26.wav"/><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jstor.org/stable/3211280"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African American Parental Involvement in Early Education</a:t>
            </a:r>
          </a:p>
        </p:txBody>
      </p:sp>
      <p:sp>
        <p:nvSpPr>
          <p:cNvPr id="3" name="Subtitle 2"/>
          <p:cNvSpPr>
            <a:spLocks noGrp="1"/>
          </p:cNvSpPr>
          <p:nvPr>
            <p:ph type="subTitle" idx="1"/>
          </p:nvPr>
        </p:nvSpPr>
        <p:spPr/>
        <p:txBody>
          <a:bodyPr>
            <a:normAutofit/>
          </a:bodyPr>
          <a:lstStyle/>
          <a:p>
            <a:pPr algn="ctr"/>
            <a:r>
              <a:rPr lang="en-US" dirty="0">
                <a:solidFill>
                  <a:schemeClr val="tx1"/>
                </a:solidFill>
                <a:latin typeface="Times New Roman" pitchFamily="18" charset="0"/>
                <a:cs typeface="Times New Roman" pitchFamily="18" charset="0"/>
              </a:rPr>
              <a:t>Monique Davis</a:t>
            </a:r>
          </a:p>
          <a:p>
            <a:pPr algn="ctr"/>
            <a:r>
              <a:rPr lang="en-US" dirty="0">
                <a:solidFill>
                  <a:schemeClr val="tx1"/>
                </a:solidFill>
                <a:latin typeface="Times New Roman" pitchFamily="18" charset="0"/>
                <a:cs typeface="Times New Roman" pitchFamily="18" charset="0"/>
              </a:rPr>
              <a:t>University of Pittsburgh</a:t>
            </a:r>
          </a:p>
        </p:txBody>
      </p:sp>
      <p:sp>
        <p:nvSpPr>
          <p:cNvPr id="4" name="Slide Number Placeholder 3"/>
          <p:cNvSpPr>
            <a:spLocks noGrp="1"/>
          </p:cNvSpPr>
          <p:nvPr>
            <p:ph type="sldNum" sz="quarter" idx="12"/>
          </p:nvPr>
        </p:nvSpPr>
        <p:spPr/>
        <p:txBody>
          <a:bodyPr/>
          <a:lstStyle/>
          <a:p>
            <a:fld id="{B3775ABA-4C6B-4D47-B3E7-44D36B2236B3}" type="slidenum">
              <a:rPr lang="en-US" smtClean="0"/>
              <a:pPr/>
              <a:t>1</a:t>
            </a:fld>
            <a:endParaRPr lang="en-US" dirty="0"/>
          </a:p>
        </p:txBody>
      </p:sp>
      <p:sp>
        <p:nvSpPr>
          <p:cNvPr id="5" name="Footer Placeholder 4"/>
          <p:cNvSpPr>
            <a:spLocks noGrp="1"/>
          </p:cNvSpPr>
          <p:nvPr>
            <p:ph type="ftr" sz="quarter" idx="11"/>
          </p:nvPr>
        </p:nvSpPr>
        <p:spPr/>
        <p:txBody>
          <a:bodyPr/>
          <a:lstStyle/>
          <a:p>
            <a:r>
              <a:rPr lang="en-US" dirty="0"/>
              <a:t>Copyright 2010 M.Davis</a:t>
            </a:r>
          </a:p>
        </p:txBody>
      </p:sp>
      <p:pic>
        <p:nvPicPr>
          <p:cNvPr id="10" name="~PP529.WAV">
            <a:hlinkClick r:id="" action="ppaction://media"/>
          </p:cNvPr>
          <p:cNvPicPr>
            <a:picLocks noRot="1" noChangeAspect="1"/>
          </p:cNvPicPr>
          <p:nvPr>
            <a:wavAudioFile r:embed="rId1" name="~PP529.WAV"/>
          </p:nvPr>
        </p:nvPicPr>
        <p:blipFill>
          <a:blip r:embed="rId4" cstate="print"/>
          <a:stretch>
            <a:fillRect/>
          </a:stretch>
        </p:blipFill>
        <p:spPr>
          <a:xfrm>
            <a:off x="0" y="6553200"/>
            <a:ext cx="304800" cy="304800"/>
          </a:xfrm>
          <a:prstGeom prst="rect">
            <a:avLst/>
          </a:prstGeom>
        </p:spPr>
      </p:pic>
    </p:spTree>
  </p:cSld>
  <p:clrMapOvr>
    <a:masterClrMapping/>
  </p:clrMapOvr>
  <p:transition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latin typeface="Times New Roman" pitchFamily="18" charset="0"/>
                <a:cs typeface="Times New Roman" pitchFamily="18" charset="0"/>
              </a:rPr>
              <a:t>Smalley, S. Y., &amp; Reyes-Blanes, M. E. (2001).</a:t>
            </a:r>
          </a:p>
          <a:p>
            <a:pPr lvl="1"/>
            <a:r>
              <a:rPr lang="en-US" sz="1600" dirty="0">
                <a:latin typeface="Times New Roman" pitchFamily="18" charset="0"/>
                <a:cs typeface="Times New Roman" pitchFamily="18" charset="0"/>
              </a:rPr>
              <a:t>Examine the effects of a parent program called Parent Leadership Training (PLT)</a:t>
            </a:r>
          </a:p>
          <a:p>
            <a:pPr lvl="2"/>
            <a:r>
              <a:rPr lang="en-US" sz="1400" dirty="0">
                <a:latin typeface="Times New Roman" pitchFamily="18" charset="0"/>
                <a:cs typeface="Times New Roman" pitchFamily="18" charset="0"/>
              </a:rPr>
              <a:t>5 training sessions and a follow up session</a:t>
            </a:r>
          </a:p>
          <a:p>
            <a:pPr lvl="2"/>
            <a:r>
              <a:rPr lang="en-US" sz="1400" dirty="0">
                <a:latin typeface="Times New Roman" pitchFamily="18" charset="0"/>
                <a:cs typeface="Times New Roman" pitchFamily="18" charset="0"/>
              </a:rPr>
              <a:t>Goal of program is to promote  African American student academic achievement </a:t>
            </a:r>
          </a:p>
          <a:p>
            <a:pPr lvl="2"/>
            <a:r>
              <a:rPr lang="en-US" sz="1400" dirty="0">
                <a:latin typeface="Times New Roman" pitchFamily="18" charset="0"/>
                <a:cs typeface="Times New Roman" pitchFamily="18" charset="0"/>
              </a:rPr>
              <a:t>Program taught families the inside workings of the school system and how to participate in the education of their child</a:t>
            </a:r>
          </a:p>
          <a:p>
            <a:pPr lvl="2"/>
            <a:r>
              <a:rPr lang="en-US" sz="1400" dirty="0">
                <a:latin typeface="Times New Roman" pitchFamily="18" charset="0"/>
                <a:cs typeface="Times New Roman" pitchFamily="18" charset="0"/>
              </a:rPr>
              <a:t>Parents reported gaining communication and leadership skills, and a desire to become more actively involved in their child’s education</a:t>
            </a:r>
          </a:p>
          <a:p>
            <a:r>
              <a:rPr lang="en-US" sz="2000" dirty="0">
                <a:latin typeface="Times New Roman" pitchFamily="18" charset="0"/>
                <a:cs typeface="Times New Roman" pitchFamily="18" charset="0"/>
              </a:rPr>
              <a:t>Trotman, M. F. (2001).</a:t>
            </a:r>
          </a:p>
          <a:p>
            <a:pPr lvl="1"/>
            <a:r>
              <a:rPr lang="en-US" sz="1600" dirty="0">
                <a:latin typeface="Times New Roman" pitchFamily="18" charset="0"/>
                <a:cs typeface="Times New Roman" pitchFamily="18" charset="0"/>
              </a:rPr>
              <a:t>Reasons for low African American parental involvement are examined</a:t>
            </a:r>
          </a:p>
          <a:p>
            <a:pPr lvl="1"/>
            <a:r>
              <a:rPr lang="en-US" sz="1600" dirty="0">
                <a:latin typeface="Times New Roman" pitchFamily="18" charset="0"/>
                <a:cs typeface="Times New Roman" pitchFamily="18" charset="0"/>
              </a:rPr>
              <a:t>The article presents parental involvement as a way to improve the academic achievement of African American students. </a:t>
            </a:r>
          </a:p>
          <a:p>
            <a:pPr lvl="2"/>
            <a:endParaRPr lang="en-US" sz="1400" dirty="0">
              <a:latin typeface="Times New Roman" pitchFamily="18" charset="0"/>
              <a:cs typeface="Times New Roman" pitchFamily="18" charset="0"/>
            </a:endParaRPr>
          </a:p>
        </p:txBody>
      </p:sp>
      <p:sp>
        <p:nvSpPr>
          <p:cNvPr id="3" name="Footer Placeholder 2"/>
          <p:cNvSpPr>
            <a:spLocks noGrp="1"/>
          </p:cNvSpPr>
          <p:nvPr>
            <p:ph type="ftr" sz="quarter" idx="11"/>
          </p:nvPr>
        </p:nvSpPr>
        <p:spPr/>
        <p:txBody>
          <a:bodyPr/>
          <a:lstStyle/>
          <a:p>
            <a:r>
              <a:rPr lang="en-US" dirty="0"/>
              <a:t>Copyright 2010 M.Davis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10</a:t>
            </a:fld>
            <a:endParaRPr lang="en-US" dirty="0"/>
          </a:p>
        </p:txBody>
      </p:sp>
      <p:sp>
        <p:nvSpPr>
          <p:cNvPr id="5" name="Title 4"/>
          <p:cNvSpPr>
            <a:spLocks noGrp="1"/>
          </p:cNvSpPr>
          <p:nvPr>
            <p:ph type="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Research on African American Parental Involvement</a:t>
            </a:r>
            <a:endParaRPr lang="en-US" dirty="0"/>
          </a:p>
        </p:txBody>
      </p:sp>
      <p:pic>
        <p:nvPicPr>
          <p:cNvPr id="7" name="~PP2378.WAV">
            <a:hlinkClick r:id="" action="ppaction://media"/>
          </p:cNvPr>
          <p:cNvPicPr>
            <a:picLocks noRot="1" noChangeAspect="1"/>
          </p:cNvPicPr>
          <p:nvPr>
            <a:wavAudioFile r:embed="rId1" name="~PP2378.WAV"/>
          </p:nvPr>
        </p:nvPicPr>
        <p:blipFill>
          <a:blip r:embed="rId4" cstate="print"/>
          <a:stretch>
            <a:fillRect/>
          </a:stretch>
        </p:blipFill>
        <p:spPr>
          <a:xfrm>
            <a:off x="0" y="6462713"/>
            <a:ext cx="304800" cy="304800"/>
          </a:xfrm>
          <a:prstGeom prst="rect">
            <a:avLst/>
          </a:prstGeom>
        </p:spPr>
      </p:pic>
    </p:spTree>
  </p:cSld>
  <p:clrMapOvr>
    <a:masterClrMapping/>
  </p:clrMapOvr>
  <p:transition advTm="5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latin typeface="Times New Roman" pitchFamily="18" charset="0"/>
                <a:cs typeface="Times New Roman" pitchFamily="18" charset="0"/>
              </a:rPr>
              <a:t>A good quality parent program should:</a:t>
            </a:r>
          </a:p>
          <a:p>
            <a:endParaRPr lang="en-US" dirty="0">
              <a:latin typeface="Times New Roman" pitchFamily="18" charset="0"/>
              <a:cs typeface="Times New Roman" pitchFamily="18" charset="0"/>
            </a:endParaRPr>
          </a:p>
          <a:p>
            <a:pPr lvl="1"/>
            <a:r>
              <a:rPr lang="en-US" dirty="0">
                <a:latin typeface="Times New Roman" pitchFamily="18" charset="0"/>
                <a:cs typeface="Times New Roman" pitchFamily="18" charset="0"/>
              </a:rPr>
              <a:t>Encourage parental support</a:t>
            </a:r>
          </a:p>
          <a:p>
            <a:pPr lvl="1"/>
            <a:endParaRPr lang="en-US" dirty="0">
              <a:latin typeface="Times New Roman" pitchFamily="18" charset="0"/>
              <a:cs typeface="Times New Roman" pitchFamily="18" charset="0"/>
            </a:endParaRPr>
          </a:p>
          <a:p>
            <a:pPr lvl="1"/>
            <a:r>
              <a:rPr lang="en-US" dirty="0">
                <a:latin typeface="Times New Roman" pitchFamily="18" charset="0"/>
                <a:cs typeface="Times New Roman" pitchFamily="18" charset="0"/>
              </a:rPr>
              <a:t>Give parents the confidence they need to become active in schools and communities </a:t>
            </a:r>
          </a:p>
          <a:p>
            <a:pPr lvl="1"/>
            <a:endParaRPr lang="en-US" dirty="0">
              <a:latin typeface="Times New Roman" pitchFamily="18" charset="0"/>
              <a:cs typeface="Times New Roman" pitchFamily="18" charset="0"/>
            </a:endParaRPr>
          </a:p>
          <a:p>
            <a:pPr lvl="1"/>
            <a:r>
              <a:rPr lang="en-US" dirty="0">
                <a:latin typeface="Times New Roman" pitchFamily="18" charset="0"/>
                <a:cs typeface="Times New Roman" pitchFamily="18" charset="0"/>
              </a:rPr>
              <a:t>Be free of charge</a:t>
            </a:r>
          </a:p>
          <a:p>
            <a:pPr lvl="1"/>
            <a:endParaRPr lang="en-US" dirty="0">
              <a:latin typeface="Times New Roman" pitchFamily="18" charset="0"/>
              <a:cs typeface="Times New Roman" pitchFamily="18" charset="0"/>
            </a:endParaRPr>
          </a:p>
          <a:p>
            <a:pPr lvl="1"/>
            <a:r>
              <a:rPr lang="en-US" dirty="0">
                <a:latin typeface="Times New Roman" pitchFamily="18" charset="0"/>
                <a:cs typeface="Times New Roman" pitchFamily="18" charset="0"/>
              </a:rPr>
              <a:t>Offer training away from school settings</a:t>
            </a:r>
          </a:p>
          <a:p>
            <a:pPr lvl="1"/>
            <a:endParaRPr lang="en-US" dirty="0">
              <a:latin typeface="Times New Roman" pitchFamily="18" charset="0"/>
              <a:cs typeface="Times New Roman" pitchFamily="18" charset="0"/>
            </a:endParaRPr>
          </a:p>
          <a:p>
            <a:pPr lvl="1">
              <a:buNone/>
            </a:pPr>
            <a:r>
              <a:rPr lang="en-US" dirty="0">
                <a:latin typeface="Times New Roman" pitchFamily="18" charset="0"/>
                <a:cs typeface="Times New Roman" pitchFamily="18" charset="0"/>
              </a:rPr>
              <a:t>					</a:t>
            </a:r>
            <a:r>
              <a:rPr lang="en-US" sz="900" dirty="0">
                <a:latin typeface="Times New Roman" pitchFamily="18" charset="0"/>
                <a:cs typeface="Times New Roman" pitchFamily="18" charset="0"/>
              </a:rPr>
              <a:t>Citations</a:t>
            </a:r>
          </a:p>
          <a:p>
            <a:pPr lvl="1">
              <a:buNone/>
            </a:pPr>
            <a:r>
              <a:rPr lang="en-US" sz="900" dirty="0"/>
              <a:t>Smalley, S. Y., &amp; Reyes-Blanes, M. E. (2001). Reaching out to African American parents in an urban community: A community-university partnership.</a:t>
            </a:r>
            <a:r>
              <a:rPr lang="en-US" sz="900" i="1" dirty="0"/>
              <a:t> Urban Education, 36</a:t>
            </a:r>
            <a:r>
              <a:rPr lang="en-US" sz="900" dirty="0"/>
              <a:t>(4), 518-533. doi:10.1177/0042085901364005</a:t>
            </a:r>
            <a:endParaRPr lang="en-US" sz="900" dirty="0">
              <a:latin typeface="Times New Roman" pitchFamily="18" charset="0"/>
              <a:cs typeface="Times New Roman" pitchFamily="18" charset="0"/>
            </a:endParaRPr>
          </a:p>
          <a:p>
            <a:pPr lvl="1"/>
            <a:endParaRPr lang="en-US" dirty="0">
              <a:latin typeface="Times New Roman" pitchFamily="18" charset="0"/>
              <a:cs typeface="Times New Roman" pitchFamily="18" charset="0"/>
            </a:endParaRPr>
          </a:p>
          <a:p>
            <a:pPr lvl="1"/>
            <a:endParaRPr lang="en-US" sz="1400" dirty="0">
              <a:latin typeface="Times New Roman" pitchFamily="18" charset="0"/>
              <a:cs typeface="Times New Roman" pitchFamily="18" charset="0"/>
            </a:endParaRPr>
          </a:p>
          <a:p>
            <a:pPr lvl="1"/>
            <a:endParaRPr lang="en-US" dirty="0">
              <a:latin typeface="Times New Roman" pitchFamily="18" charset="0"/>
              <a:cs typeface="Times New Roman" pitchFamily="18" charset="0"/>
            </a:endParaRPr>
          </a:p>
          <a:p>
            <a:pPr lvl="1"/>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3" name="Footer Placeholder 2"/>
          <p:cNvSpPr>
            <a:spLocks noGrp="1"/>
          </p:cNvSpPr>
          <p:nvPr>
            <p:ph type="ftr" sz="quarter" idx="11"/>
          </p:nvPr>
        </p:nvSpPr>
        <p:spPr/>
        <p:txBody>
          <a:bodyPr/>
          <a:lstStyle/>
          <a:p>
            <a:r>
              <a:rPr lang="en-US" dirty="0"/>
              <a:t>Copyright 2010 M.Davis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11</a:t>
            </a:fld>
            <a:endParaRPr lang="en-US" dirty="0"/>
          </a:p>
        </p:txBody>
      </p:sp>
      <p:sp>
        <p:nvSpPr>
          <p:cNvPr id="5" name="Title 4"/>
          <p:cNvSpPr>
            <a:spLocks noGrp="1"/>
          </p:cNvSpPr>
          <p:nvPr>
            <p:ph type="title"/>
          </p:nvPr>
        </p:nvSpPr>
        <p:spPr/>
        <p:txBody>
          <a:bodyPr/>
          <a:lstStyle/>
          <a:p>
            <a:pPr algn="ctr"/>
            <a:r>
              <a:rPr lang="en-US" dirty="0">
                <a:solidFill>
                  <a:schemeClr val="tx1"/>
                </a:solidFill>
                <a:latin typeface="Times New Roman" pitchFamily="18" charset="0"/>
                <a:cs typeface="Times New Roman" pitchFamily="18" charset="0"/>
              </a:rPr>
              <a:t>Parent Programs</a:t>
            </a:r>
          </a:p>
        </p:txBody>
      </p:sp>
      <p:pic>
        <p:nvPicPr>
          <p:cNvPr id="6" name="~PP789.WAV">
            <a:hlinkClick r:id="" action="ppaction://media"/>
          </p:cNvPr>
          <p:cNvPicPr>
            <a:picLocks noRot="1" noChangeAspect="1"/>
          </p:cNvPicPr>
          <p:nvPr>
            <a:wavAudioFile r:embed="rId1" name="~PP789.WAV"/>
          </p:nvPr>
        </p:nvPicPr>
        <p:blipFill>
          <a:blip r:embed="rId4" cstate="print"/>
          <a:stretch>
            <a:fillRect/>
          </a:stretch>
        </p:blipFill>
        <p:spPr>
          <a:xfrm>
            <a:off x="0" y="6462713"/>
            <a:ext cx="304800" cy="304800"/>
          </a:xfrm>
          <a:prstGeom prst="rect">
            <a:avLst/>
          </a:prstGeom>
        </p:spPr>
      </p:pic>
    </p:spTree>
  </p:cSld>
  <p:clrMapOvr>
    <a:masterClrMapping/>
  </p:clrMapOvr>
  <p:transition advTm="3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40000" lnSpcReduction="20000"/>
          </a:bodyPr>
          <a:lstStyle/>
          <a:p>
            <a:r>
              <a:rPr lang="en-US" sz="4500" dirty="0">
                <a:latin typeface="Times New Roman" pitchFamily="18" charset="0"/>
                <a:cs typeface="Times New Roman" pitchFamily="18" charset="0"/>
              </a:rPr>
              <a:t>A good quality parent program should teach parents:</a:t>
            </a:r>
          </a:p>
          <a:p>
            <a:endParaRPr lang="en-US" sz="4500" dirty="0">
              <a:latin typeface="Times New Roman" pitchFamily="18" charset="0"/>
              <a:cs typeface="Times New Roman" pitchFamily="18" charset="0"/>
            </a:endParaRPr>
          </a:p>
          <a:p>
            <a:pPr lvl="1"/>
            <a:r>
              <a:rPr lang="en-US" sz="4500" dirty="0">
                <a:latin typeface="Times New Roman" pitchFamily="18" charset="0"/>
                <a:cs typeface="Times New Roman" pitchFamily="18" charset="0"/>
              </a:rPr>
              <a:t>Leadership skills</a:t>
            </a:r>
          </a:p>
          <a:p>
            <a:pPr lvl="1"/>
            <a:endParaRPr lang="en-US" sz="4500" dirty="0">
              <a:latin typeface="Times New Roman" pitchFamily="18" charset="0"/>
              <a:cs typeface="Times New Roman" pitchFamily="18" charset="0"/>
            </a:endParaRPr>
          </a:p>
          <a:p>
            <a:pPr lvl="1"/>
            <a:r>
              <a:rPr lang="en-US" sz="4500" dirty="0">
                <a:latin typeface="Times New Roman" pitchFamily="18" charset="0"/>
                <a:cs typeface="Times New Roman" pitchFamily="18" charset="0"/>
              </a:rPr>
              <a:t>How the school system operates</a:t>
            </a:r>
          </a:p>
          <a:p>
            <a:pPr lvl="1"/>
            <a:endParaRPr lang="en-US" sz="4500" dirty="0">
              <a:latin typeface="Times New Roman" pitchFamily="18" charset="0"/>
              <a:cs typeface="Times New Roman" pitchFamily="18" charset="0"/>
            </a:endParaRPr>
          </a:p>
          <a:p>
            <a:pPr lvl="1"/>
            <a:r>
              <a:rPr lang="en-US" sz="4500" dirty="0">
                <a:latin typeface="Times New Roman" pitchFamily="18" charset="0"/>
                <a:cs typeface="Times New Roman" pitchFamily="18" charset="0"/>
              </a:rPr>
              <a:t>The different types of parental involvement</a:t>
            </a:r>
          </a:p>
          <a:p>
            <a:pPr lvl="1"/>
            <a:endParaRPr lang="en-US" sz="4500" dirty="0">
              <a:latin typeface="Times New Roman" pitchFamily="18" charset="0"/>
              <a:cs typeface="Times New Roman" pitchFamily="18" charset="0"/>
            </a:endParaRPr>
          </a:p>
          <a:p>
            <a:pPr lvl="1"/>
            <a:r>
              <a:rPr lang="en-US" sz="4500" dirty="0">
                <a:latin typeface="Times New Roman" pitchFamily="18" charset="0"/>
                <a:cs typeface="Times New Roman" pitchFamily="18" charset="0"/>
              </a:rPr>
              <a:t>The impact that parental involvement has on academic achievement</a:t>
            </a:r>
          </a:p>
          <a:p>
            <a:pPr lvl="1"/>
            <a:endParaRPr lang="en-US" sz="4500" dirty="0">
              <a:latin typeface="Times New Roman" pitchFamily="18" charset="0"/>
              <a:cs typeface="Times New Roman" pitchFamily="18" charset="0"/>
            </a:endParaRPr>
          </a:p>
          <a:p>
            <a:pPr lvl="1"/>
            <a:r>
              <a:rPr lang="en-US" sz="4500" dirty="0">
                <a:latin typeface="Times New Roman" pitchFamily="18" charset="0"/>
                <a:cs typeface="Times New Roman" pitchFamily="18" charset="0"/>
              </a:rPr>
              <a:t>Effective ways to assist children with homework</a:t>
            </a:r>
          </a:p>
          <a:p>
            <a:pPr lvl="1"/>
            <a:endParaRPr lang="en-US" sz="4500" dirty="0">
              <a:latin typeface="Times New Roman" pitchFamily="18" charset="0"/>
              <a:cs typeface="Times New Roman" pitchFamily="18" charset="0"/>
            </a:endParaRPr>
          </a:p>
          <a:p>
            <a:pPr lvl="1"/>
            <a:r>
              <a:rPr lang="en-US" sz="4500" dirty="0">
                <a:latin typeface="Times New Roman" pitchFamily="18" charset="0"/>
                <a:cs typeface="Times New Roman" pitchFamily="18" charset="0"/>
              </a:rPr>
              <a:t>How to set goals for their children</a:t>
            </a:r>
          </a:p>
          <a:p>
            <a:pPr lvl="1"/>
            <a:endParaRPr lang="en-US" sz="4500" dirty="0">
              <a:latin typeface="Times New Roman" pitchFamily="18" charset="0"/>
              <a:cs typeface="Times New Roman" pitchFamily="18" charset="0"/>
            </a:endParaRPr>
          </a:p>
          <a:p>
            <a:pPr lvl="1">
              <a:buNone/>
            </a:pPr>
            <a:r>
              <a:rPr lang="en-US" dirty="0">
                <a:latin typeface="Times New Roman" pitchFamily="18" charset="0"/>
                <a:cs typeface="Times New Roman" pitchFamily="18" charset="0"/>
              </a:rPr>
              <a:t>					</a:t>
            </a:r>
            <a:r>
              <a:rPr lang="en-US" sz="2000" dirty="0">
                <a:latin typeface="Times New Roman" pitchFamily="18" charset="0"/>
                <a:cs typeface="Times New Roman" pitchFamily="18" charset="0"/>
              </a:rPr>
              <a:t>Citations</a:t>
            </a:r>
          </a:p>
          <a:p>
            <a:pPr lvl="1">
              <a:buNone/>
            </a:pPr>
            <a:r>
              <a:rPr lang="en-US" sz="2000" dirty="0">
                <a:latin typeface="Times New Roman" pitchFamily="18" charset="0"/>
                <a:cs typeface="Times New Roman" pitchFamily="18" charset="0"/>
              </a:rPr>
              <a:t>Smalley, S. Y., &amp; Reyes-Blanes, M. E. (2001). Reaching out to African American parents in an urban community: A community-university partnership. </a:t>
            </a:r>
          </a:p>
          <a:p>
            <a:pPr lvl="1">
              <a:buNone/>
            </a:pPr>
            <a:r>
              <a:rPr lang="en-US" sz="2000" dirty="0">
                <a:latin typeface="Times New Roman" pitchFamily="18" charset="0"/>
                <a:cs typeface="Times New Roman" pitchFamily="18" charset="0"/>
              </a:rPr>
              <a:t>Urban Education, 36(4), 518-533. doi:10.1177/0042085901364005</a:t>
            </a:r>
          </a:p>
          <a:p>
            <a:pPr lvl="1">
              <a:buNone/>
            </a:pPr>
            <a:endParaRPr lang="en-US" dirty="0">
              <a:latin typeface="Times New Roman" pitchFamily="18" charset="0"/>
              <a:cs typeface="Times New Roman" pitchFamily="18" charset="0"/>
            </a:endParaRPr>
          </a:p>
          <a:p>
            <a:pPr lvl="1"/>
            <a:endParaRPr lang="en-US" dirty="0">
              <a:latin typeface="Times New Roman" pitchFamily="18" charset="0"/>
              <a:cs typeface="Times New Roman" pitchFamily="18" charset="0"/>
            </a:endParaRPr>
          </a:p>
        </p:txBody>
      </p:sp>
      <p:sp>
        <p:nvSpPr>
          <p:cNvPr id="3" name="Footer Placeholder 2"/>
          <p:cNvSpPr>
            <a:spLocks noGrp="1"/>
          </p:cNvSpPr>
          <p:nvPr>
            <p:ph type="ftr" sz="quarter" idx="11"/>
          </p:nvPr>
        </p:nvSpPr>
        <p:spPr/>
        <p:txBody>
          <a:bodyPr/>
          <a:lstStyle/>
          <a:p>
            <a:r>
              <a:rPr lang="en-US" dirty="0"/>
              <a:t>Copyright 2010 M.Davis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12</a:t>
            </a:fld>
            <a:endParaRPr lang="en-US" dirty="0"/>
          </a:p>
        </p:txBody>
      </p:sp>
      <p:sp>
        <p:nvSpPr>
          <p:cNvPr id="5" name="Title 4"/>
          <p:cNvSpPr>
            <a:spLocks noGrp="1"/>
          </p:cNvSpPr>
          <p:nvPr>
            <p:ph type="title"/>
          </p:nvPr>
        </p:nvSpPr>
        <p:spPr/>
        <p:txBody>
          <a:bodyPr/>
          <a:lstStyle/>
          <a:p>
            <a:pPr algn="ctr"/>
            <a:r>
              <a:rPr lang="en-US" dirty="0">
                <a:solidFill>
                  <a:schemeClr val="tx1"/>
                </a:solidFill>
                <a:latin typeface="Times New Roman" pitchFamily="18" charset="0"/>
                <a:cs typeface="Times New Roman" pitchFamily="18" charset="0"/>
              </a:rPr>
              <a:t>Parent Programs</a:t>
            </a:r>
            <a:endParaRPr lang="en-US" dirty="0"/>
          </a:p>
        </p:txBody>
      </p:sp>
      <p:pic>
        <p:nvPicPr>
          <p:cNvPr id="7" name="~PP30.WAV">
            <a:hlinkClick r:id="" action="ppaction://media"/>
          </p:cNvPr>
          <p:cNvPicPr>
            <a:picLocks noRot="1" noChangeAspect="1"/>
          </p:cNvPicPr>
          <p:nvPr>
            <a:wavAudioFile r:embed="rId1" name="~PP30.WAV"/>
          </p:nvPr>
        </p:nvPicPr>
        <p:blipFill>
          <a:blip r:embed="rId4" cstate="print"/>
          <a:stretch>
            <a:fillRect/>
          </a:stretch>
        </p:blipFill>
        <p:spPr>
          <a:xfrm>
            <a:off x="0" y="6462713"/>
            <a:ext cx="304800" cy="304800"/>
          </a:xfrm>
          <a:prstGeom prst="rect">
            <a:avLst/>
          </a:prstGeom>
        </p:spPr>
      </p:pic>
    </p:spTree>
  </p:cSld>
  <p:clrMapOvr>
    <a:masterClrMapping/>
  </p:clrMapOvr>
  <p:transition advTm="5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latin typeface="Times New Roman" pitchFamily="18" charset="0"/>
                <a:cs typeface="Times New Roman" pitchFamily="18" charset="0"/>
              </a:rPr>
              <a:t>Parental participation in education is low among the African American communities. </a:t>
            </a:r>
          </a:p>
          <a:p>
            <a:pPr>
              <a:buNone/>
            </a:pP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Children are at risk for low academic achievement.</a:t>
            </a:r>
          </a:p>
          <a:p>
            <a:pPr>
              <a:buNone/>
            </a:pP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Parents need more knowledge about ways to become active participants in their child’s education. </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Professionals need more knowledge about the variables that affect parental participation. </a:t>
            </a:r>
          </a:p>
        </p:txBody>
      </p:sp>
      <p:sp>
        <p:nvSpPr>
          <p:cNvPr id="3" name="Title 2"/>
          <p:cNvSpPr>
            <a:spLocks noGrp="1"/>
          </p:cNvSpPr>
          <p:nvPr>
            <p:ph type="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Home School Communications with African-American Parents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13</a:t>
            </a:fld>
            <a:endParaRPr lang="en-US" dirty="0"/>
          </a:p>
        </p:txBody>
      </p:sp>
      <p:sp>
        <p:nvSpPr>
          <p:cNvPr id="5" name="Footer Placeholder 4"/>
          <p:cNvSpPr>
            <a:spLocks noGrp="1"/>
          </p:cNvSpPr>
          <p:nvPr>
            <p:ph type="ftr" sz="quarter" idx="11"/>
          </p:nvPr>
        </p:nvSpPr>
        <p:spPr/>
        <p:txBody>
          <a:bodyPr/>
          <a:lstStyle/>
          <a:p>
            <a:r>
              <a:rPr lang="en-US" dirty="0"/>
              <a:t>Copyright 2010 M.Davis</a:t>
            </a:r>
          </a:p>
        </p:txBody>
      </p:sp>
      <p:pic>
        <p:nvPicPr>
          <p:cNvPr id="6" name="~PP764.WAV">
            <a:hlinkClick r:id="" action="ppaction://media"/>
          </p:cNvPr>
          <p:cNvPicPr>
            <a:picLocks noRot="1" noChangeAspect="1"/>
          </p:cNvPicPr>
          <p:nvPr>
            <a:wavAudioFile r:embed="rId1" name="~PP764.WAV"/>
          </p:nvPr>
        </p:nvPicPr>
        <p:blipFill>
          <a:blip r:embed="rId4" cstate="print"/>
          <a:stretch>
            <a:fillRect/>
          </a:stretch>
        </p:blipFill>
        <p:spPr>
          <a:xfrm>
            <a:off x="0" y="6462713"/>
            <a:ext cx="304800" cy="304800"/>
          </a:xfrm>
          <a:prstGeom prst="rect">
            <a:avLst/>
          </a:prstGeom>
        </p:spPr>
      </p:pic>
    </p:spTree>
  </p:cSld>
  <p:clrMapOvr>
    <a:masterClrMapping/>
  </p:clrMapOvr>
  <p:transition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latin typeface="Times New Roman" pitchFamily="18" charset="0"/>
                <a:cs typeface="Times New Roman" pitchFamily="18" charset="0"/>
              </a:rPr>
              <a:t>Participation is needed not only in schools, but at home and within the community.</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Racial and cultural awareness needs to be closely examined by professionals and parents. </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B3775ABA-4C6B-4D47-B3E7-44D36B2236B3}" type="slidenum">
              <a:rPr lang="en-US" smtClean="0"/>
              <a:pPr/>
              <a:t>14</a:t>
            </a:fld>
            <a:endParaRPr lang="en-US" dirty="0"/>
          </a:p>
        </p:txBody>
      </p:sp>
      <p:sp>
        <p:nvSpPr>
          <p:cNvPr id="4" name="Title 3"/>
          <p:cNvSpPr>
            <a:spLocks noGrp="1"/>
          </p:cNvSpPr>
          <p:nvPr>
            <p:ph type="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Home School Communications with African American Parents</a:t>
            </a:r>
          </a:p>
        </p:txBody>
      </p:sp>
      <p:sp>
        <p:nvSpPr>
          <p:cNvPr id="5" name="Footer Placeholder 4"/>
          <p:cNvSpPr>
            <a:spLocks noGrp="1"/>
          </p:cNvSpPr>
          <p:nvPr>
            <p:ph type="ftr" sz="quarter" idx="11"/>
          </p:nvPr>
        </p:nvSpPr>
        <p:spPr/>
        <p:txBody>
          <a:bodyPr/>
          <a:lstStyle/>
          <a:p>
            <a:r>
              <a:rPr lang="en-US" dirty="0"/>
              <a:t>Copyright 2010 M.Davis</a:t>
            </a:r>
          </a:p>
        </p:txBody>
      </p:sp>
      <p:pic>
        <p:nvPicPr>
          <p:cNvPr id="6" name="~PP2793.WAV">
            <a:hlinkClick r:id="" action="ppaction://media"/>
          </p:cNvPr>
          <p:cNvPicPr>
            <a:picLocks noRot="1" noChangeAspect="1"/>
          </p:cNvPicPr>
          <p:nvPr>
            <a:wavAudioFile r:embed="rId1" name="~PP2793.WAV"/>
          </p:nvPr>
        </p:nvPicPr>
        <p:blipFill>
          <a:blip r:embed="rId4" cstate="print"/>
          <a:stretch>
            <a:fillRect/>
          </a:stretch>
        </p:blipFill>
        <p:spPr>
          <a:xfrm>
            <a:off x="0" y="6462713"/>
            <a:ext cx="304800" cy="304800"/>
          </a:xfrm>
          <a:prstGeom prst="rect">
            <a:avLst/>
          </a:prstGeom>
        </p:spPr>
      </p:pic>
    </p:spTree>
  </p:cSld>
  <p:clrMapOvr>
    <a:masterClrMapping/>
  </p:clrMapOvr>
  <p:transition advTm="3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800" dirty="0"/>
              <a:t>Tangelo Park community</a:t>
            </a:r>
          </a:p>
          <a:p>
            <a:pPr lvl="1"/>
            <a:r>
              <a:rPr lang="en-US" sz="1800" dirty="0"/>
              <a:t>75% of the Tangelo Park community is African American</a:t>
            </a:r>
          </a:p>
          <a:p>
            <a:pPr lvl="1"/>
            <a:endParaRPr lang="en-US" sz="1800" dirty="0"/>
          </a:p>
          <a:p>
            <a:pPr lvl="1"/>
            <a:r>
              <a:rPr lang="en-US" sz="1800" dirty="0"/>
              <a:t>Community with economic and educational problems </a:t>
            </a:r>
          </a:p>
          <a:p>
            <a:pPr lvl="1"/>
            <a:endParaRPr lang="en-US" sz="1800" dirty="0"/>
          </a:p>
          <a:p>
            <a:pPr lvl="1"/>
            <a:r>
              <a:rPr lang="en-US" sz="1800" dirty="0"/>
              <a:t>Children had difficulty finishing school</a:t>
            </a:r>
          </a:p>
          <a:p>
            <a:pPr lvl="1"/>
            <a:endParaRPr lang="en-US" sz="1800" dirty="0"/>
          </a:p>
          <a:p>
            <a:pPr lvl="1"/>
            <a:r>
              <a:rPr lang="en-US" sz="1800" dirty="0"/>
              <a:t>Most of the children did not attend college</a:t>
            </a:r>
          </a:p>
          <a:p>
            <a:pPr lvl="1"/>
            <a:endParaRPr lang="en-US" sz="1800" dirty="0"/>
          </a:p>
          <a:p>
            <a:pPr lvl="1"/>
            <a:r>
              <a:rPr lang="en-US" sz="1800" dirty="0"/>
              <a:t>Among other issues, there was a significant lack of parental participation.</a:t>
            </a:r>
          </a:p>
          <a:p>
            <a:pPr lvl="1"/>
            <a:endParaRPr lang="en-US" sz="1800" dirty="0"/>
          </a:p>
          <a:p>
            <a:pPr lvl="1">
              <a:buNone/>
            </a:pPr>
            <a:r>
              <a:rPr lang="en-US" sz="800" dirty="0"/>
              <a:t>					Citations</a:t>
            </a:r>
          </a:p>
          <a:p>
            <a:pPr lvl="1">
              <a:buNone/>
            </a:pPr>
            <a:r>
              <a:rPr lang="en-US" sz="800" dirty="0"/>
              <a:t>Smalley, S. Y., &amp; Reyes-Blanes, M. E. (2001). Reaching out to African American parents in an urban community: A community-university partnership.</a:t>
            </a:r>
            <a:r>
              <a:rPr lang="en-US" sz="800" i="1" dirty="0"/>
              <a:t> Urban Education, 36</a:t>
            </a:r>
            <a:r>
              <a:rPr lang="en-US" sz="800" dirty="0"/>
              <a:t>(4), 518-533. doi:10.1177/0042085901364005</a:t>
            </a:r>
          </a:p>
        </p:txBody>
      </p:sp>
      <p:sp>
        <p:nvSpPr>
          <p:cNvPr id="3" name="Slide Number Placeholder 2"/>
          <p:cNvSpPr>
            <a:spLocks noGrp="1"/>
          </p:cNvSpPr>
          <p:nvPr>
            <p:ph type="sldNum" sz="quarter" idx="12"/>
          </p:nvPr>
        </p:nvSpPr>
        <p:spPr/>
        <p:txBody>
          <a:bodyPr/>
          <a:lstStyle/>
          <a:p>
            <a:fld id="{B3775ABA-4C6B-4D47-B3E7-44D36B2236B3}" type="slidenum">
              <a:rPr lang="en-US" smtClean="0"/>
              <a:pPr/>
              <a:t>15</a:t>
            </a:fld>
            <a:endParaRPr lang="en-US" dirty="0"/>
          </a:p>
        </p:txBody>
      </p:sp>
      <p:sp>
        <p:nvSpPr>
          <p:cNvPr id="4" name="Title 3"/>
          <p:cNvSpPr>
            <a:spLocks noGrp="1"/>
          </p:cNvSpPr>
          <p:nvPr>
            <p:ph type="title"/>
          </p:nvPr>
        </p:nvSpPr>
        <p:spPr/>
        <p:txBody>
          <a:bodyPr/>
          <a:lstStyle/>
          <a:p>
            <a:pPr algn="ctr"/>
            <a:r>
              <a:rPr lang="en-US" dirty="0">
                <a:solidFill>
                  <a:schemeClr val="tx1"/>
                </a:solidFill>
                <a:latin typeface="Times New Roman" pitchFamily="18" charset="0"/>
                <a:cs typeface="Times New Roman" pitchFamily="18" charset="0"/>
              </a:rPr>
              <a:t>Case Study</a:t>
            </a:r>
          </a:p>
        </p:txBody>
      </p:sp>
      <p:sp>
        <p:nvSpPr>
          <p:cNvPr id="5" name="Footer Placeholder 4"/>
          <p:cNvSpPr>
            <a:spLocks noGrp="1"/>
          </p:cNvSpPr>
          <p:nvPr>
            <p:ph type="ftr" sz="quarter" idx="11"/>
          </p:nvPr>
        </p:nvSpPr>
        <p:spPr/>
        <p:txBody>
          <a:bodyPr/>
          <a:lstStyle/>
          <a:p>
            <a:r>
              <a:rPr lang="en-US" dirty="0"/>
              <a:t>Copyright 2010 M.Davis</a:t>
            </a:r>
          </a:p>
        </p:txBody>
      </p:sp>
      <p:pic>
        <p:nvPicPr>
          <p:cNvPr id="8" name="~PP165.WAV">
            <a:hlinkClick r:id="" action="ppaction://media"/>
          </p:cNvPr>
          <p:cNvPicPr>
            <a:picLocks noRot="1" noChangeAspect="1"/>
          </p:cNvPicPr>
          <p:nvPr>
            <a:wavAudioFile r:embed="rId1" name="~PP165.WAV"/>
          </p:nvPr>
        </p:nvPicPr>
        <p:blipFill>
          <a:blip r:embed="rId4" cstate="print"/>
          <a:stretch>
            <a:fillRect/>
          </a:stretch>
        </p:blipFill>
        <p:spPr>
          <a:xfrm>
            <a:off x="0" y="6462713"/>
            <a:ext cx="304800" cy="304800"/>
          </a:xfrm>
          <a:prstGeom prst="rect">
            <a:avLst/>
          </a:prstGeom>
        </p:spPr>
      </p:pic>
    </p:spTree>
  </p:cSld>
  <p:clrMapOvr>
    <a:masterClrMapping/>
  </p:clrMapOvr>
  <p:transition advTm="3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endParaRPr lang="en-US" dirty="0"/>
          </a:p>
          <a:p>
            <a:r>
              <a:rPr lang="en-US" dirty="0"/>
              <a:t>Develop parent programs that teach parents effective ways to participate</a:t>
            </a:r>
          </a:p>
          <a:p>
            <a:endParaRPr lang="en-US" dirty="0"/>
          </a:p>
          <a:p>
            <a:r>
              <a:rPr lang="en-US" dirty="0"/>
              <a:t>Encourage teachers to recruit parents for participatory roles in the classroom</a:t>
            </a:r>
          </a:p>
          <a:p>
            <a:endParaRPr lang="en-US" dirty="0"/>
          </a:p>
          <a:p>
            <a:r>
              <a:rPr lang="en-US" dirty="0"/>
              <a:t>Develop a parent room in the school</a:t>
            </a:r>
          </a:p>
          <a:p>
            <a:endParaRPr lang="en-US" dirty="0"/>
          </a:p>
          <a:p>
            <a:pPr>
              <a:buNone/>
            </a:pPr>
            <a:r>
              <a:rPr lang="en-US" dirty="0"/>
              <a:t> </a:t>
            </a:r>
          </a:p>
        </p:txBody>
      </p:sp>
      <p:sp>
        <p:nvSpPr>
          <p:cNvPr id="3" name="Slide Number Placeholder 2"/>
          <p:cNvSpPr>
            <a:spLocks noGrp="1"/>
          </p:cNvSpPr>
          <p:nvPr>
            <p:ph type="sldNum" sz="quarter" idx="12"/>
          </p:nvPr>
        </p:nvSpPr>
        <p:spPr/>
        <p:txBody>
          <a:bodyPr/>
          <a:lstStyle/>
          <a:p>
            <a:fld id="{B3775ABA-4C6B-4D47-B3E7-44D36B2236B3}" type="slidenum">
              <a:rPr lang="en-US" smtClean="0"/>
              <a:pPr/>
              <a:t>16</a:t>
            </a:fld>
            <a:endParaRPr lang="en-US" dirty="0"/>
          </a:p>
        </p:txBody>
      </p:sp>
      <p:sp>
        <p:nvSpPr>
          <p:cNvPr id="4" name="Title 3"/>
          <p:cNvSpPr>
            <a:spLocks noGrp="1"/>
          </p:cNvSpPr>
          <p:nvPr>
            <p:ph type="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School’s Role in Increasing Parent Participation</a:t>
            </a:r>
          </a:p>
        </p:txBody>
      </p:sp>
      <p:sp>
        <p:nvSpPr>
          <p:cNvPr id="5" name="Footer Placeholder 4"/>
          <p:cNvSpPr>
            <a:spLocks noGrp="1"/>
          </p:cNvSpPr>
          <p:nvPr>
            <p:ph type="ftr" sz="quarter" idx="11"/>
          </p:nvPr>
        </p:nvSpPr>
        <p:spPr/>
        <p:txBody>
          <a:bodyPr/>
          <a:lstStyle/>
          <a:p>
            <a:r>
              <a:rPr lang="en-US" dirty="0"/>
              <a:t>Copyright 2010 M.Davis</a:t>
            </a:r>
          </a:p>
        </p:txBody>
      </p:sp>
      <p:pic>
        <p:nvPicPr>
          <p:cNvPr id="6" name="~PP1759.WAV">
            <a:hlinkClick r:id="" action="ppaction://media"/>
          </p:cNvPr>
          <p:cNvPicPr>
            <a:picLocks noRot="1" noChangeAspect="1"/>
          </p:cNvPicPr>
          <p:nvPr>
            <a:wavAudioFile r:embed="rId1" name="~PP1759.WAV"/>
          </p:nvPr>
        </p:nvPicPr>
        <p:blipFill>
          <a:blip r:embed="rId4" cstate="print"/>
          <a:stretch>
            <a:fillRect/>
          </a:stretch>
        </p:blipFill>
        <p:spPr>
          <a:xfrm>
            <a:off x="0" y="6462713"/>
            <a:ext cx="304800" cy="304800"/>
          </a:xfrm>
          <a:prstGeom prst="rect">
            <a:avLst/>
          </a:prstGeom>
        </p:spPr>
      </p:pic>
    </p:spTree>
  </p:cSld>
  <p:clrMapOvr>
    <a:masterClrMapping/>
  </p:clrMapOvr>
  <p:transition advTm="4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a:latin typeface="Times New Roman" pitchFamily="18" charset="0"/>
                <a:cs typeface="Times New Roman" pitchFamily="18" charset="0"/>
              </a:rPr>
              <a:t>Determine the most convenient communication method for each of the parents </a:t>
            </a: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Establish times each week that parents may come into the classroom and volunteer</a:t>
            </a: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Survey parents during conferences on what they would like their child to learn</a:t>
            </a: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B3775ABA-4C6B-4D47-B3E7-44D36B2236B3}" type="slidenum">
              <a:rPr lang="en-US" smtClean="0"/>
              <a:pPr/>
              <a:t>17</a:t>
            </a:fld>
            <a:endParaRPr lang="en-US" dirty="0"/>
          </a:p>
        </p:txBody>
      </p:sp>
      <p:sp>
        <p:nvSpPr>
          <p:cNvPr id="4" name="Title 3"/>
          <p:cNvSpPr>
            <a:spLocks noGrp="1"/>
          </p:cNvSpPr>
          <p:nvPr>
            <p:ph type="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Teacher’s Role in Increasing Parental Participation</a:t>
            </a:r>
          </a:p>
        </p:txBody>
      </p:sp>
      <p:sp>
        <p:nvSpPr>
          <p:cNvPr id="5" name="Footer Placeholder 4"/>
          <p:cNvSpPr>
            <a:spLocks noGrp="1"/>
          </p:cNvSpPr>
          <p:nvPr>
            <p:ph type="ftr" sz="quarter" idx="11"/>
          </p:nvPr>
        </p:nvSpPr>
        <p:spPr/>
        <p:txBody>
          <a:bodyPr/>
          <a:lstStyle/>
          <a:p>
            <a:r>
              <a:rPr lang="en-US" dirty="0"/>
              <a:t>Copyright 2010 M.Davis</a:t>
            </a:r>
          </a:p>
        </p:txBody>
      </p:sp>
      <p:pic>
        <p:nvPicPr>
          <p:cNvPr id="8" name="~PP269.WAV">
            <a:hlinkClick r:id="" action="ppaction://media"/>
          </p:cNvPr>
          <p:cNvPicPr>
            <a:picLocks noRot="1" noChangeAspect="1"/>
          </p:cNvPicPr>
          <p:nvPr>
            <a:wavAudioFile r:embed="rId1" name="~PP269.WAV"/>
          </p:nvPr>
        </p:nvPicPr>
        <p:blipFill>
          <a:blip r:embed="rId4" cstate="print"/>
          <a:stretch>
            <a:fillRect/>
          </a:stretch>
        </p:blipFill>
        <p:spPr>
          <a:xfrm>
            <a:off x="0" y="6462713"/>
            <a:ext cx="304800" cy="304800"/>
          </a:xfrm>
          <a:prstGeom prst="rect">
            <a:avLst/>
          </a:prstGeom>
        </p:spPr>
      </p:pic>
    </p:spTree>
  </p:cSld>
  <p:clrMapOvr>
    <a:masterClrMapping/>
  </p:clrMapOvr>
  <p:transition advTm="4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latin typeface="Times New Roman" pitchFamily="18" charset="0"/>
                <a:cs typeface="Times New Roman" pitchFamily="18" charset="0"/>
              </a:rPr>
              <a:t>Involvement Within the School</a:t>
            </a:r>
          </a:p>
          <a:p>
            <a:pPr lvl="1"/>
            <a:r>
              <a:rPr lang="en-US" sz="1600" dirty="0">
                <a:latin typeface="Times New Roman" pitchFamily="18" charset="0"/>
                <a:cs typeface="Times New Roman" pitchFamily="18" charset="0"/>
              </a:rPr>
              <a:t>The continuous and active participation in their child’s education within the school </a:t>
            </a:r>
          </a:p>
          <a:p>
            <a:pPr>
              <a:buNone/>
            </a:pPr>
            <a:endParaRPr lang="en-US" sz="2000" dirty="0">
              <a:latin typeface="Times New Roman" pitchFamily="18" charset="0"/>
              <a:cs typeface="Times New Roman" pitchFamily="18" charset="0"/>
            </a:endParaRPr>
          </a:p>
          <a:p>
            <a:pPr lvl="2"/>
            <a:r>
              <a:rPr lang="en-US" sz="1800" dirty="0">
                <a:latin typeface="Times New Roman" pitchFamily="18" charset="0"/>
                <a:cs typeface="Times New Roman" pitchFamily="18" charset="0"/>
              </a:rPr>
              <a:t>Attending school functions and activities, PTA meetings, parent-teacher conferences, etc. </a:t>
            </a:r>
          </a:p>
          <a:p>
            <a:pPr lvl="1"/>
            <a:endParaRPr lang="en-US" sz="2000" dirty="0">
              <a:latin typeface="Times New Roman" pitchFamily="18" charset="0"/>
              <a:cs typeface="Times New Roman" pitchFamily="18" charset="0"/>
            </a:endParaRPr>
          </a:p>
          <a:p>
            <a:pPr lvl="2"/>
            <a:r>
              <a:rPr lang="en-US" sz="1800" dirty="0">
                <a:latin typeface="Times New Roman" pitchFamily="18" charset="0"/>
                <a:cs typeface="Times New Roman" pitchFamily="18" charset="0"/>
              </a:rPr>
              <a:t>Availability of the parent to be reached by school officials and teachers</a:t>
            </a:r>
          </a:p>
          <a:p>
            <a:pPr lvl="1"/>
            <a:endParaRPr lang="en-US" sz="2000" dirty="0">
              <a:latin typeface="Times New Roman" pitchFamily="18" charset="0"/>
              <a:cs typeface="Times New Roman" pitchFamily="18" charset="0"/>
            </a:endParaRPr>
          </a:p>
          <a:p>
            <a:pPr lvl="2"/>
            <a:r>
              <a:rPr lang="en-US" sz="1800" dirty="0">
                <a:latin typeface="Times New Roman" pitchFamily="18" charset="0"/>
                <a:cs typeface="Times New Roman" pitchFamily="18" charset="0"/>
              </a:rPr>
              <a:t>Assistance in classroom settings</a:t>
            </a:r>
          </a:p>
          <a:p>
            <a:pPr lvl="1"/>
            <a:endParaRPr lang="en-US" dirty="0"/>
          </a:p>
        </p:txBody>
      </p:sp>
      <p:sp>
        <p:nvSpPr>
          <p:cNvPr id="3" name="Footer Placeholder 2"/>
          <p:cNvSpPr>
            <a:spLocks noGrp="1"/>
          </p:cNvSpPr>
          <p:nvPr>
            <p:ph type="ftr" sz="quarter" idx="11"/>
          </p:nvPr>
        </p:nvSpPr>
        <p:spPr/>
        <p:txBody>
          <a:bodyPr/>
          <a:lstStyle/>
          <a:p>
            <a:r>
              <a:rPr lang="en-US" dirty="0"/>
              <a:t>Copyright 2010 M.Davis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18</a:t>
            </a:fld>
            <a:endParaRPr lang="en-US" dirty="0"/>
          </a:p>
        </p:txBody>
      </p:sp>
      <p:sp>
        <p:nvSpPr>
          <p:cNvPr id="5" name="Title 4"/>
          <p:cNvSpPr>
            <a:spLocks noGrp="1"/>
          </p:cNvSpPr>
          <p:nvPr>
            <p:ph type="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Parent’s Role in Increasing their Own Participation</a:t>
            </a:r>
            <a:endParaRPr lang="en-US" dirty="0"/>
          </a:p>
        </p:txBody>
      </p:sp>
      <p:pic>
        <p:nvPicPr>
          <p:cNvPr id="7" name="~PP3476.WAV">
            <a:hlinkClick r:id="" action="ppaction://media"/>
          </p:cNvPr>
          <p:cNvPicPr>
            <a:picLocks noRot="1" noChangeAspect="1"/>
          </p:cNvPicPr>
          <p:nvPr>
            <a:wavAudioFile r:embed="rId1" name="~PP3476.WAV"/>
          </p:nvPr>
        </p:nvPicPr>
        <p:blipFill>
          <a:blip r:embed="rId4" cstate="print"/>
          <a:stretch>
            <a:fillRect/>
          </a:stretch>
        </p:blipFill>
        <p:spPr>
          <a:xfrm>
            <a:off x="0" y="6462713"/>
            <a:ext cx="304800" cy="304800"/>
          </a:xfrm>
          <a:prstGeom prst="rect">
            <a:avLst/>
          </a:prstGeom>
        </p:spPr>
      </p:pic>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latin typeface="Times New Roman" pitchFamily="18" charset="0"/>
                <a:cs typeface="Times New Roman" pitchFamily="18" charset="0"/>
              </a:rPr>
              <a:t>Involvement in the Child’s Education in the Home Setting</a:t>
            </a:r>
          </a:p>
          <a:p>
            <a:pPr lvl="1"/>
            <a:r>
              <a:rPr lang="en-US" sz="1900" dirty="0">
                <a:latin typeface="Times New Roman" pitchFamily="18" charset="0"/>
                <a:cs typeface="Times New Roman" pitchFamily="18" charset="0"/>
              </a:rPr>
              <a:t>Active participation in facilitating education in the home setting</a:t>
            </a:r>
          </a:p>
          <a:p>
            <a:pPr>
              <a:buNone/>
            </a:pPr>
            <a:endParaRPr lang="en-US" sz="2000" dirty="0">
              <a:latin typeface="Times New Roman" pitchFamily="18" charset="0"/>
              <a:cs typeface="Times New Roman" pitchFamily="18" charset="0"/>
            </a:endParaRPr>
          </a:p>
          <a:p>
            <a:pPr lvl="2"/>
            <a:r>
              <a:rPr lang="en-US" sz="1800" dirty="0">
                <a:latin typeface="Times New Roman" pitchFamily="18" charset="0"/>
                <a:cs typeface="Times New Roman" pitchFamily="18" charset="0"/>
              </a:rPr>
              <a:t>Supplying sufficient curriculum-based educational materials in the home</a:t>
            </a:r>
          </a:p>
          <a:p>
            <a:pPr lvl="1"/>
            <a:endParaRPr lang="en-US" sz="2000" dirty="0">
              <a:latin typeface="Times New Roman" pitchFamily="18" charset="0"/>
              <a:cs typeface="Times New Roman" pitchFamily="18" charset="0"/>
            </a:endParaRPr>
          </a:p>
          <a:p>
            <a:pPr lvl="2"/>
            <a:r>
              <a:rPr lang="en-US" sz="1800" dirty="0">
                <a:latin typeface="Times New Roman" pitchFamily="18" charset="0"/>
                <a:cs typeface="Times New Roman" pitchFamily="18" charset="0"/>
              </a:rPr>
              <a:t>Communicating the importance of education to their children</a:t>
            </a:r>
          </a:p>
          <a:p>
            <a:pPr lvl="1">
              <a:buNone/>
            </a:pPr>
            <a:endParaRPr lang="en-US" sz="2000" dirty="0">
              <a:latin typeface="Times New Roman" pitchFamily="18" charset="0"/>
              <a:cs typeface="Times New Roman" pitchFamily="18" charset="0"/>
            </a:endParaRPr>
          </a:p>
          <a:p>
            <a:pPr lvl="2"/>
            <a:r>
              <a:rPr lang="en-US" sz="1800" dirty="0">
                <a:latin typeface="Times New Roman" pitchFamily="18" charset="0"/>
                <a:cs typeface="Times New Roman" pitchFamily="18" charset="0"/>
              </a:rPr>
              <a:t>Assisting in homework completion</a:t>
            </a:r>
          </a:p>
          <a:p>
            <a:pPr lvl="1">
              <a:buNone/>
            </a:pPr>
            <a:endParaRPr lang="en-US" sz="2000" dirty="0">
              <a:latin typeface="Times New Roman" pitchFamily="18" charset="0"/>
              <a:cs typeface="Times New Roman" pitchFamily="18" charset="0"/>
            </a:endParaRPr>
          </a:p>
          <a:p>
            <a:pPr lvl="2"/>
            <a:r>
              <a:rPr lang="en-US" sz="1800" dirty="0">
                <a:latin typeface="Times New Roman" pitchFamily="18" charset="0"/>
                <a:cs typeface="Times New Roman" pitchFamily="18" charset="0"/>
              </a:rPr>
              <a:t>Completing educational activities at home</a:t>
            </a:r>
          </a:p>
          <a:p>
            <a:pPr lvl="2"/>
            <a:endParaRPr lang="en-US" sz="1800" dirty="0">
              <a:latin typeface="Times New Roman" pitchFamily="18" charset="0"/>
              <a:cs typeface="Times New Roman" pitchFamily="18" charset="0"/>
            </a:endParaRPr>
          </a:p>
          <a:p>
            <a:pPr lvl="2"/>
            <a:r>
              <a:rPr lang="en-US" sz="1800" dirty="0">
                <a:latin typeface="Times New Roman" pitchFamily="18" charset="0"/>
                <a:cs typeface="Times New Roman" pitchFamily="18" charset="0"/>
              </a:rPr>
              <a:t>Reading to the child </a:t>
            </a:r>
          </a:p>
          <a:p>
            <a:pPr lvl="2"/>
            <a:endParaRPr lang="en-US" sz="1800" dirty="0">
              <a:latin typeface="Times New Roman" pitchFamily="18" charset="0"/>
              <a:cs typeface="Times New Roman" pitchFamily="18" charset="0"/>
            </a:endParaRPr>
          </a:p>
          <a:p>
            <a:pPr lvl="2"/>
            <a:r>
              <a:rPr lang="en-US" sz="1800" dirty="0">
                <a:latin typeface="Times New Roman" pitchFamily="18" charset="0"/>
                <a:cs typeface="Times New Roman" pitchFamily="18" charset="0"/>
              </a:rPr>
              <a:t>Talking about school related topics</a:t>
            </a:r>
          </a:p>
          <a:p>
            <a:pPr lvl="2"/>
            <a:endParaRPr lang="en-US" sz="1800" dirty="0">
              <a:latin typeface="Times New Roman" pitchFamily="18" charset="0"/>
              <a:cs typeface="Times New Roman" pitchFamily="18" charset="0"/>
            </a:endParaRPr>
          </a:p>
          <a:p>
            <a:pPr lvl="2"/>
            <a:r>
              <a:rPr lang="en-US" sz="1800" dirty="0">
                <a:latin typeface="Times New Roman" pitchFamily="18" charset="0"/>
                <a:cs typeface="Times New Roman" pitchFamily="18" charset="0"/>
              </a:rPr>
              <a:t>Promoting a positive attitude towards learning</a:t>
            </a:r>
          </a:p>
          <a:p>
            <a:pPr lvl="2"/>
            <a:endParaRPr lang="en-US" sz="1800" dirty="0">
              <a:latin typeface="Times New Roman" pitchFamily="18" charset="0"/>
              <a:cs typeface="Times New Roman" pitchFamily="18" charset="0"/>
            </a:endParaRPr>
          </a:p>
          <a:p>
            <a:endParaRPr lang="en-US" dirty="0"/>
          </a:p>
        </p:txBody>
      </p:sp>
      <p:sp>
        <p:nvSpPr>
          <p:cNvPr id="3" name="Footer Placeholder 2"/>
          <p:cNvSpPr>
            <a:spLocks noGrp="1"/>
          </p:cNvSpPr>
          <p:nvPr>
            <p:ph type="ftr" sz="quarter" idx="11"/>
          </p:nvPr>
        </p:nvSpPr>
        <p:spPr/>
        <p:txBody>
          <a:bodyPr/>
          <a:lstStyle/>
          <a:p>
            <a:r>
              <a:rPr lang="en-US" dirty="0"/>
              <a:t>Copyright 2010 M.Davis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19</a:t>
            </a:fld>
            <a:endParaRPr lang="en-US" dirty="0"/>
          </a:p>
        </p:txBody>
      </p:sp>
      <p:sp>
        <p:nvSpPr>
          <p:cNvPr id="5" name="Title 4"/>
          <p:cNvSpPr>
            <a:spLocks noGrp="1"/>
          </p:cNvSpPr>
          <p:nvPr>
            <p:ph type="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Parent’s Role in Increasing their Own Participation</a:t>
            </a:r>
            <a:endParaRPr lang="en-US" dirty="0"/>
          </a:p>
        </p:txBody>
      </p:sp>
      <p:pic>
        <p:nvPicPr>
          <p:cNvPr id="7" name="~PP3828.WAV">
            <a:hlinkClick r:id="" action="ppaction://media"/>
          </p:cNvPr>
          <p:cNvPicPr>
            <a:picLocks noRot="1" noChangeAspect="1"/>
          </p:cNvPicPr>
          <p:nvPr>
            <a:wavAudioFile r:embed="rId1" name="~PP3828.WAV"/>
          </p:nvPr>
        </p:nvPicPr>
        <p:blipFill>
          <a:blip r:embed="rId4" cstate="print"/>
          <a:stretch>
            <a:fillRect/>
          </a:stretch>
        </p:blipFill>
        <p:spPr>
          <a:xfrm>
            <a:off x="0" y="6462713"/>
            <a:ext cx="304800" cy="304800"/>
          </a:xfrm>
          <a:prstGeom prst="rect">
            <a:avLst/>
          </a:prstGeom>
        </p:spPr>
      </p:pic>
    </p:spTree>
  </p:cSld>
  <p:clrMapOvr>
    <a:masterClrMapping/>
  </p:clrMapOvr>
  <p:transition advTm="6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endParaRPr lang="en-US" sz="1600" dirty="0"/>
          </a:p>
          <a:p>
            <a:r>
              <a:rPr lang="en-US" sz="1600" dirty="0"/>
              <a:t>Perceptions of racism </a:t>
            </a:r>
          </a:p>
          <a:p>
            <a:endParaRPr lang="en-US" sz="1600" dirty="0"/>
          </a:p>
          <a:p>
            <a:r>
              <a:rPr lang="en-US" sz="1600" dirty="0"/>
              <a:t>Conflicts regarding cultural values</a:t>
            </a:r>
          </a:p>
          <a:p>
            <a:endParaRPr lang="en-US" sz="1600" dirty="0"/>
          </a:p>
          <a:p>
            <a:r>
              <a:rPr lang="en-US" sz="1600" dirty="0"/>
              <a:t>Intimidation factor </a:t>
            </a:r>
          </a:p>
          <a:p>
            <a:endParaRPr lang="en-US" sz="1600" dirty="0"/>
          </a:p>
          <a:p>
            <a:r>
              <a:rPr lang="en-US" sz="1600" dirty="0"/>
              <a:t>Previous school experiences</a:t>
            </a:r>
          </a:p>
          <a:p>
            <a:pPr lvl="1"/>
            <a:r>
              <a:rPr lang="en-US" sz="1600" dirty="0"/>
              <a:t>Experience with racism</a:t>
            </a:r>
          </a:p>
          <a:p>
            <a:pPr lvl="1"/>
            <a:r>
              <a:rPr lang="en-US" sz="1600" dirty="0"/>
              <a:t>Dominating teaching or professional personalities</a:t>
            </a:r>
          </a:p>
          <a:p>
            <a:pPr lvl="1"/>
            <a:r>
              <a:rPr lang="en-US" sz="1600" dirty="0"/>
              <a:t>All previous contact being negative</a:t>
            </a:r>
          </a:p>
          <a:p>
            <a:pPr lvl="1"/>
            <a:endParaRPr lang="en-US" sz="1600" dirty="0"/>
          </a:p>
          <a:p>
            <a:r>
              <a:rPr lang="en-US" sz="1600" dirty="0"/>
              <a:t>Lack of experience in school participation</a:t>
            </a:r>
          </a:p>
          <a:p>
            <a:endParaRPr lang="en-US" sz="1600" dirty="0"/>
          </a:p>
          <a:p>
            <a:endParaRPr lang="en-US" sz="1600" dirty="0"/>
          </a:p>
          <a:p>
            <a:pPr lvl="1">
              <a:buNone/>
            </a:pPr>
            <a:r>
              <a:rPr lang="en-US" sz="800" dirty="0"/>
              <a:t>					</a:t>
            </a:r>
          </a:p>
          <a:p>
            <a:pPr lvl="1">
              <a:buNone/>
            </a:pPr>
            <a:r>
              <a:rPr lang="en-US" sz="800" dirty="0"/>
              <a:t>					Citations</a:t>
            </a:r>
          </a:p>
          <a:p>
            <a:pPr lvl="1">
              <a:buNone/>
            </a:pPr>
            <a:r>
              <a:rPr lang="en-US" sz="800" dirty="0"/>
              <a:t> McKay, M. M., Atkins, M. S., Hawkins, T., Brown, C., &amp; Lynn, C. J. (2003). Inner-city African American parental involvement in children's schooling: Racial socialization and social support from the parent community [Electronic version]. American Journal of Community Psychology, 32(1/2), 107. </a:t>
            </a:r>
          </a:p>
          <a:p>
            <a:pPr lvl="1">
              <a:buNone/>
            </a:pPr>
            <a:r>
              <a:rPr lang="en-US" sz="800" dirty="0"/>
              <a:t>Smalley, S. Y., &amp; Reyes-Blanes, M. E. (2001). Reaching out to African American parents in an urban community: A community-university partnership. Urban Education, 36(4), 518-533. doi:10.1177/0042085901364005 </a:t>
            </a:r>
          </a:p>
          <a:p>
            <a:pPr lvl="1">
              <a:buNone/>
            </a:pPr>
            <a:endParaRPr lang="en-US" sz="8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3" name="Slide Number Placeholder 2"/>
          <p:cNvSpPr>
            <a:spLocks noGrp="1"/>
          </p:cNvSpPr>
          <p:nvPr>
            <p:ph type="sldNum" sz="quarter" idx="12"/>
          </p:nvPr>
        </p:nvSpPr>
        <p:spPr/>
        <p:txBody>
          <a:bodyPr/>
          <a:lstStyle/>
          <a:p>
            <a:fld id="{B3775ABA-4C6B-4D47-B3E7-44D36B2236B3}" type="slidenum">
              <a:rPr lang="en-US" smtClean="0"/>
              <a:pPr/>
              <a:t>2</a:t>
            </a:fld>
            <a:endParaRPr lang="en-US" dirty="0"/>
          </a:p>
        </p:txBody>
      </p:sp>
      <p:sp>
        <p:nvSpPr>
          <p:cNvPr id="4" name="Title 3"/>
          <p:cNvSpPr>
            <a:spLocks noGrp="1"/>
          </p:cNvSpPr>
          <p:nvPr>
            <p:ph type="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Why Parental Involvement is so low Among African American Families</a:t>
            </a:r>
          </a:p>
        </p:txBody>
      </p:sp>
      <p:sp>
        <p:nvSpPr>
          <p:cNvPr id="5" name="Footer Placeholder 4"/>
          <p:cNvSpPr>
            <a:spLocks noGrp="1"/>
          </p:cNvSpPr>
          <p:nvPr>
            <p:ph type="ftr" sz="quarter" idx="11"/>
          </p:nvPr>
        </p:nvSpPr>
        <p:spPr/>
        <p:txBody>
          <a:bodyPr/>
          <a:lstStyle/>
          <a:p>
            <a:r>
              <a:rPr lang="en-US" dirty="0"/>
              <a:t>Copyright 2010 M.Davis</a:t>
            </a:r>
          </a:p>
        </p:txBody>
      </p:sp>
      <p:pic>
        <p:nvPicPr>
          <p:cNvPr id="13" name="~PP2386.WAV">
            <a:hlinkClick r:id="" action="ppaction://media"/>
          </p:cNvPr>
          <p:cNvPicPr>
            <a:picLocks noRot="1" noChangeAspect="1"/>
          </p:cNvPicPr>
          <p:nvPr>
            <a:wavAudioFile r:embed="rId1" name="~PP2386.WAV"/>
          </p:nvPr>
        </p:nvPicPr>
        <p:blipFill>
          <a:blip r:embed="rId4" cstate="print"/>
          <a:stretch>
            <a:fillRect/>
          </a:stretch>
        </p:blipFill>
        <p:spPr>
          <a:xfrm>
            <a:off x="0" y="6462713"/>
            <a:ext cx="304800" cy="304800"/>
          </a:xfrm>
          <a:prstGeom prst="rect">
            <a:avLst/>
          </a:prstGeom>
        </p:spPr>
      </p:pic>
    </p:spTree>
  </p:cSld>
  <p:clrMapOvr>
    <a:masterClrMapping/>
  </p:clrMapOvr>
  <p:transition advTm="8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latin typeface="Times New Roman" pitchFamily="18" charset="0"/>
                <a:cs typeface="Times New Roman" pitchFamily="18" charset="0"/>
              </a:rPr>
              <a:t>Involvement Within the Community</a:t>
            </a:r>
          </a:p>
          <a:p>
            <a:pPr lvl="1"/>
            <a:r>
              <a:rPr lang="en-US" dirty="0">
                <a:latin typeface="Times New Roman" pitchFamily="18" charset="0"/>
                <a:cs typeface="Times New Roman" pitchFamily="18" charset="0"/>
              </a:rPr>
              <a:t>Communication with other parents</a:t>
            </a:r>
          </a:p>
          <a:p>
            <a:pPr lvl="1"/>
            <a:endParaRPr lang="en-US" dirty="0">
              <a:latin typeface="Times New Roman" pitchFamily="18" charset="0"/>
              <a:cs typeface="Times New Roman" pitchFamily="18" charset="0"/>
            </a:endParaRPr>
          </a:p>
          <a:p>
            <a:pPr lvl="1"/>
            <a:r>
              <a:rPr lang="en-US" dirty="0">
                <a:latin typeface="Times New Roman" pitchFamily="18" charset="0"/>
                <a:cs typeface="Times New Roman" pitchFamily="18" charset="0"/>
              </a:rPr>
              <a:t>Support from other parents</a:t>
            </a:r>
          </a:p>
          <a:p>
            <a:pPr lvl="1"/>
            <a:endParaRPr lang="en-US" dirty="0">
              <a:latin typeface="Times New Roman" pitchFamily="18" charset="0"/>
              <a:cs typeface="Times New Roman" pitchFamily="18" charset="0"/>
            </a:endParaRPr>
          </a:p>
          <a:p>
            <a:pPr lvl="1"/>
            <a:r>
              <a:rPr lang="en-US" dirty="0">
                <a:latin typeface="Times New Roman" pitchFamily="18" charset="0"/>
                <a:cs typeface="Times New Roman" pitchFamily="18" charset="0"/>
              </a:rPr>
              <a:t>Racial awareness</a:t>
            </a:r>
          </a:p>
          <a:p>
            <a:pPr lvl="1"/>
            <a:endParaRPr lang="en-US" dirty="0">
              <a:latin typeface="Times New Roman" pitchFamily="18" charset="0"/>
              <a:cs typeface="Times New Roman" pitchFamily="18" charset="0"/>
            </a:endParaRPr>
          </a:p>
          <a:p>
            <a:pPr lvl="1"/>
            <a:r>
              <a:rPr lang="en-US" dirty="0">
                <a:latin typeface="Times New Roman" pitchFamily="18" charset="0"/>
                <a:cs typeface="Times New Roman" pitchFamily="18" charset="0"/>
              </a:rPr>
              <a:t>Cultural Pride</a:t>
            </a:r>
          </a:p>
          <a:p>
            <a:pPr lvl="1">
              <a:buNone/>
            </a:pPr>
            <a:endParaRPr lang="en-US" dirty="0"/>
          </a:p>
          <a:p>
            <a:pPr lvl="1">
              <a:buNone/>
            </a:pPr>
            <a:endParaRPr lang="en-US" dirty="0"/>
          </a:p>
          <a:p>
            <a:pPr lvl="1">
              <a:buNone/>
            </a:pPr>
            <a:r>
              <a:rPr lang="en-US" sz="800" dirty="0"/>
              <a:t>					Citation</a:t>
            </a:r>
          </a:p>
          <a:p>
            <a:pPr lvl="1">
              <a:buNone/>
            </a:pPr>
            <a:r>
              <a:rPr lang="en-US" sz="800" dirty="0"/>
              <a:t>McKay, M. M., Atkins, M. S., Hawkins, T., Brown, C., &amp; Lynn, C. J. (2003). Inner-city African American parental involvement in children's schooling: </a:t>
            </a:r>
          </a:p>
          <a:p>
            <a:pPr lvl="1">
              <a:buNone/>
            </a:pPr>
            <a:r>
              <a:rPr lang="en-US" sz="800" dirty="0"/>
              <a:t>Racial socialization and social support from the parent community [Electronic version]. American Journal of Community Psychology, 32(1/2), 107.</a:t>
            </a:r>
          </a:p>
          <a:p>
            <a:endParaRPr lang="en-US" dirty="0">
              <a:latin typeface="Times New Roman" pitchFamily="18" charset="0"/>
              <a:cs typeface="Times New Roman" pitchFamily="18" charset="0"/>
            </a:endParaRPr>
          </a:p>
          <a:p>
            <a:pPr lvl="1"/>
            <a:endParaRPr lang="en-US" dirty="0"/>
          </a:p>
        </p:txBody>
      </p:sp>
      <p:sp>
        <p:nvSpPr>
          <p:cNvPr id="3" name="Footer Placeholder 2"/>
          <p:cNvSpPr>
            <a:spLocks noGrp="1"/>
          </p:cNvSpPr>
          <p:nvPr>
            <p:ph type="ftr" sz="quarter" idx="11"/>
          </p:nvPr>
        </p:nvSpPr>
        <p:spPr/>
        <p:txBody>
          <a:bodyPr/>
          <a:lstStyle/>
          <a:p>
            <a:r>
              <a:rPr lang="en-US" dirty="0"/>
              <a:t>Copyright 2010 M.Davis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20</a:t>
            </a:fld>
            <a:endParaRPr lang="en-US" dirty="0"/>
          </a:p>
        </p:txBody>
      </p:sp>
      <p:sp>
        <p:nvSpPr>
          <p:cNvPr id="5" name="Title 4"/>
          <p:cNvSpPr>
            <a:spLocks noGrp="1"/>
          </p:cNvSpPr>
          <p:nvPr>
            <p:ph type="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Parent’s Role in Increasing their Own Participation</a:t>
            </a:r>
            <a:endParaRPr lang="en-US" dirty="0"/>
          </a:p>
        </p:txBody>
      </p:sp>
      <p:pic>
        <p:nvPicPr>
          <p:cNvPr id="6" name="~PP65.WAV">
            <a:hlinkClick r:id="" action="ppaction://media"/>
          </p:cNvPr>
          <p:cNvPicPr>
            <a:picLocks noRot="1" noChangeAspect="1"/>
          </p:cNvPicPr>
          <p:nvPr>
            <a:wavAudioFile r:embed="rId1" name="~PP65.WAV"/>
          </p:nvPr>
        </p:nvPicPr>
        <p:blipFill>
          <a:blip r:embed="rId4" cstate="print"/>
          <a:stretch>
            <a:fillRect/>
          </a:stretch>
        </p:blipFill>
        <p:spPr>
          <a:xfrm>
            <a:off x="0" y="6462713"/>
            <a:ext cx="304800" cy="304800"/>
          </a:xfrm>
          <a:prstGeom prst="rect">
            <a:avLst/>
          </a:prstGeom>
        </p:spPr>
      </p:pic>
    </p:spTree>
  </p:cSld>
  <p:clrMapOvr>
    <a:masterClrMapping/>
  </p:clrMapOvr>
  <p:transition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r>
              <a:rPr lang="en-US" dirty="0"/>
              <a:t>Stay informed on school activities</a:t>
            </a:r>
          </a:p>
          <a:p>
            <a:endParaRPr lang="en-US" dirty="0"/>
          </a:p>
          <a:p>
            <a:r>
              <a:rPr lang="en-US" dirty="0"/>
              <a:t>Ask the child about what they learned in the classroom</a:t>
            </a:r>
          </a:p>
          <a:p>
            <a:endParaRPr lang="en-US" dirty="0"/>
          </a:p>
          <a:p>
            <a:r>
              <a:rPr lang="en-US" dirty="0"/>
              <a:t>Don’t be afraid to contact the teacher to find out what is going on</a:t>
            </a:r>
          </a:p>
          <a:p>
            <a:endParaRPr lang="en-US" dirty="0"/>
          </a:p>
          <a:p>
            <a:endParaRPr lang="en-US" dirty="0"/>
          </a:p>
        </p:txBody>
      </p:sp>
      <p:sp>
        <p:nvSpPr>
          <p:cNvPr id="3" name="Slide Number Placeholder 2"/>
          <p:cNvSpPr>
            <a:spLocks noGrp="1"/>
          </p:cNvSpPr>
          <p:nvPr>
            <p:ph type="sldNum" sz="quarter" idx="12"/>
          </p:nvPr>
        </p:nvSpPr>
        <p:spPr/>
        <p:txBody>
          <a:bodyPr/>
          <a:lstStyle/>
          <a:p>
            <a:fld id="{B3775ABA-4C6B-4D47-B3E7-44D36B2236B3}" type="slidenum">
              <a:rPr lang="en-US" smtClean="0"/>
              <a:pPr/>
              <a:t>21</a:t>
            </a:fld>
            <a:endParaRPr lang="en-US" dirty="0"/>
          </a:p>
        </p:txBody>
      </p:sp>
      <p:sp>
        <p:nvSpPr>
          <p:cNvPr id="4" name="Title 3"/>
          <p:cNvSpPr>
            <a:spLocks noGrp="1"/>
          </p:cNvSpPr>
          <p:nvPr>
            <p:ph type="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Parent’s Role in Increasing their Own Participation</a:t>
            </a:r>
          </a:p>
        </p:txBody>
      </p:sp>
      <p:sp>
        <p:nvSpPr>
          <p:cNvPr id="5" name="Footer Placeholder 4"/>
          <p:cNvSpPr>
            <a:spLocks noGrp="1"/>
          </p:cNvSpPr>
          <p:nvPr>
            <p:ph type="ftr" sz="quarter" idx="11"/>
          </p:nvPr>
        </p:nvSpPr>
        <p:spPr/>
        <p:txBody>
          <a:bodyPr/>
          <a:lstStyle/>
          <a:p>
            <a:r>
              <a:rPr lang="en-US" dirty="0"/>
              <a:t>Copyright 2010 M.Davis</a:t>
            </a:r>
          </a:p>
        </p:txBody>
      </p:sp>
      <p:pic>
        <p:nvPicPr>
          <p:cNvPr id="6" name="~PP2379.WAV">
            <a:hlinkClick r:id="" action="ppaction://media"/>
          </p:cNvPr>
          <p:cNvPicPr>
            <a:picLocks noRot="1" noChangeAspect="1"/>
          </p:cNvPicPr>
          <p:nvPr>
            <a:wavAudioFile r:embed="rId1" name="~PP2379.WAV"/>
          </p:nvPr>
        </p:nvPicPr>
        <p:blipFill>
          <a:blip r:embed="rId4" cstate="print"/>
          <a:stretch>
            <a:fillRect/>
          </a:stretch>
        </p:blipFill>
        <p:spPr>
          <a:xfrm>
            <a:off x="0" y="6462713"/>
            <a:ext cx="304800" cy="304800"/>
          </a:xfrm>
          <a:prstGeom prst="rect">
            <a:avLst/>
          </a:prstGeom>
        </p:spPr>
      </p:pic>
    </p:spTree>
  </p:cSld>
  <p:clrMapOvr>
    <a:masterClrMapping/>
  </p:clrMapOvr>
  <p:transition advTm="3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330891"/>
          </a:xfrm>
        </p:spPr>
        <p:txBody>
          <a:bodyPr>
            <a:normAutofit fontScale="92500" lnSpcReduction="10000"/>
          </a:bodyPr>
          <a:lstStyle/>
          <a:p>
            <a:r>
              <a:rPr lang="en-US" sz="1800" dirty="0"/>
              <a:t>Encourage parent to become involved in their child’s education </a:t>
            </a:r>
          </a:p>
          <a:p>
            <a:r>
              <a:rPr lang="en-US" sz="1800" dirty="0"/>
              <a:t>Develop parent programs </a:t>
            </a:r>
          </a:p>
          <a:p>
            <a:r>
              <a:rPr lang="en-US" sz="1800" dirty="0"/>
              <a:t>Establish a case by case family history for struggling children </a:t>
            </a:r>
          </a:p>
          <a:p>
            <a:r>
              <a:rPr lang="en-US" sz="1800" dirty="0"/>
              <a:t>Establish a consistent rapport with parents early on </a:t>
            </a:r>
          </a:p>
          <a:p>
            <a:r>
              <a:rPr lang="en-US" sz="1800" dirty="0"/>
              <a:t>Allow parents more opportunities for involvement in decisions about the their child’s education and curriculum </a:t>
            </a:r>
          </a:p>
          <a:p>
            <a:r>
              <a:rPr lang="en-US" sz="1800" dirty="0"/>
              <a:t>If necessary, make home visits </a:t>
            </a:r>
          </a:p>
          <a:p>
            <a:r>
              <a:rPr lang="en-US" sz="1800" dirty="0"/>
              <a:t>Provide parents with a plethora of opportunities to collaborate with teachers </a:t>
            </a:r>
          </a:p>
          <a:p>
            <a:r>
              <a:rPr lang="en-US" sz="1800" dirty="0"/>
              <a:t>Teachers ask for parent assistance and views </a:t>
            </a:r>
          </a:p>
          <a:p>
            <a:endParaRPr lang="en-US" sz="1800" dirty="0"/>
          </a:p>
          <a:p>
            <a:endParaRPr lang="en-US" sz="1800" dirty="0"/>
          </a:p>
          <a:p>
            <a:pPr>
              <a:buNone/>
            </a:pPr>
            <a:r>
              <a:rPr lang="en-US" sz="800" dirty="0"/>
              <a:t>					Citations</a:t>
            </a:r>
          </a:p>
          <a:p>
            <a:pPr>
              <a:buNone/>
            </a:pPr>
            <a:r>
              <a:rPr lang="en-US" sz="900" dirty="0"/>
              <a:t>Harry, B., Allen, N., &amp; McLaughlin, M. (1995). Communication versus compliance: African-american parents' involvement in special education [Electronic version]. Exceptional Children, 61, n4. p.364(14). </a:t>
            </a:r>
          </a:p>
          <a:p>
            <a:pPr>
              <a:buNone/>
            </a:pPr>
            <a:r>
              <a:rPr lang="en-US" sz="900" dirty="0"/>
              <a:t>Smalley, S. Y., &amp; Reyes-Blanes, M. E. (2001). Reaching out to African American parents in an urban community: A community-university partnership.</a:t>
            </a:r>
            <a:r>
              <a:rPr lang="en-US" sz="900" i="1" dirty="0"/>
              <a:t> Urban Education, 36</a:t>
            </a:r>
            <a:r>
              <a:rPr lang="en-US" sz="900" dirty="0"/>
              <a:t>(4), 518-533. doi:10.1177/0042085901364005 </a:t>
            </a:r>
          </a:p>
          <a:p>
            <a:pPr>
              <a:buNone/>
            </a:pPr>
            <a:r>
              <a:rPr lang="en-US" sz="900" dirty="0"/>
              <a:t>Trotman, M. F. (2001). Involving the African American parent: Recommendations to increase the level of parent involvement within African American families.</a:t>
            </a:r>
            <a:r>
              <a:rPr lang="en-US" sz="900" i="1" dirty="0"/>
              <a:t> The Journal of Negro Education, 70</a:t>
            </a:r>
            <a:r>
              <a:rPr lang="en-US" sz="900" dirty="0"/>
              <a:t>(4, African American Children with Special Needs), 275-285. Retrieved from </a:t>
            </a:r>
            <a:r>
              <a:rPr lang="en-US" sz="900" dirty="0">
                <a:hlinkClick r:id="rId4"/>
              </a:rPr>
              <a:t>http://www.jstor.org/stable/3211280</a:t>
            </a:r>
            <a:r>
              <a:rPr lang="en-US" sz="900" dirty="0"/>
              <a:t> </a:t>
            </a:r>
          </a:p>
          <a:p>
            <a:pPr>
              <a:buNone/>
            </a:pPr>
            <a:endParaRPr lang="en-US" sz="900" dirty="0"/>
          </a:p>
          <a:p>
            <a:endParaRPr lang="en-US" sz="1800" dirty="0"/>
          </a:p>
          <a:p>
            <a:endParaRPr lang="en-US" sz="1800" dirty="0"/>
          </a:p>
          <a:p>
            <a:endParaRPr lang="en-US" sz="1800" dirty="0"/>
          </a:p>
          <a:p>
            <a:endParaRPr lang="en-US" sz="1800" dirty="0"/>
          </a:p>
          <a:p>
            <a:endParaRPr lang="en-US" sz="1800" dirty="0"/>
          </a:p>
          <a:p>
            <a:endParaRPr lang="en-US" sz="1800" dirty="0"/>
          </a:p>
        </p:txBody>
      </p:sp>
      <p:sp>
        <p:nvSpPr>
          <p:cNvPr id="3" name="Slide Number Placeholder 2"/>
          <p:cNvSpPr>
            <a:spLocks noGrp="1"/>
          </p:cNvSpPr>
          <p:nvPr>
            <p:ph type="sldNum" sz="quarter" idx="12"/>
          </p:nvPr>
        </p:nvSpPr>
        <p:spPr/>
        <p:txBody>
          <a:bodyPr/>
          <a:lstStyle/>
          <a:p>
            <a:fld id="{B3775ABA-4C6B-4D47-B3E7-44D36B2236B3}" type="slidenum">
              <a:rPr lang="en-US" smtClean="0"/>
              <a:pPr/>
              <a:t>22</a:t>
            </a:fld>
            <a:endParaRPr lang="en-US" dirty="0"/>
          </a:p>
        </p:txBody>
      </p:sp>
      <p:sp>
        <p:nvSpPr>
          <p:cNvPr id="4" name="Title 3"/>
          <p:cNvSpPr>
            <a:spLocks noGrp="1"/>
          </p:cNvSpPr>
          <p:nvPr>
            <p:ph type="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Recommendations for Increasing African American Parental Involvement</a:t>
            </a:r>
          </a:p>
        </p:txBody>
      </p:sp>
      <p:sp>
        <p:nvSpPr>
          <p:cNvPr id="5" name="Footer Placeholder 4"/>
          <p:cNvSpPr>
            <a:spLocks noGrp="1"/>
          </p:cNvSpPr>
          <p:nvPr>
            <p:ph type="ftr" sz="quarter" idx="11"/>
          </p:nvPr>
        </p:nvSpPr>
        <p:spPr/>
        <p:txBody>
          <a:bodyPr/>
          <a:lstStyle/>
          <a:p>
            <a:r>
              <a:rPr lang="en-US" dirty="0"/>
              <a:t>Copyright 2010 M.Davis</a:t>
            </a:r>
          </a:p>
        </p:txBody>
      </p:sp>
      <p:pic>
        <p:nvPicPr>
          <p:cNvPr id="7" name="~PP809.WAV">
            <a:hlinkClick r:id="" action="ppaction://media"/>
          </p:cNvPr>
          <p:cNvPicPr>
            <a:picLocks noRot="1" noChangeAspect="1"/>
          </p:cNvPicPr>
          <p:nvPr>
            <a:wavAudioFile r:embed="rId1" name="~PP809.WAV"/>
          </p:nvPr>
        </p:nvPicPr>
        <p:blipFill>
          <a:blip r:embed="rId5" cstate="print"/>
          <a:stretch>
            <a:fillRect/>
          </a:stretch>
        </p:blipFill>
        <p:spPr>
          <a:xfrm>
            <a:off x="0" y="6462713"/>
            <a:ext cx="304800" cy="304800"/>
          </a:xfrm>
          <a:prstGeom prst="rect">
            <a:avLst/>
          </a:prstGeom>
        </p:spPr>
      </p:pic>
    </p:spTree>
  </p:cSld>
  <p:clrMapOvr>
    <a:masterClrMapping/>
  </p:clrMapOvr>
  <p:transition advTm="3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focus on documents that require only parent signatures</a:t>
            </a:r>
          </a:p>
          <a:p>
            <a:endParaRPr lang="en-US" dirty="0"/>
          </a:p>
          <a:p>
            <a:r>
              <a:rPr lang="en-US" dirty="0"/>
              <a:t>Ignoring cultural variables of the student body</a:t>
            </a:r>
          </a:p>
          <a:p>
            <a:endParaRPr lang="en-US" dirty="0"/>
          </a:p>
          <a:p>
            <a:r>
              <a:rPr lang="en-US" dirty="0"/>
              <a:t>Assuming that administrators and teachers are the only ones with the ability to make educational decisions</a:t>
            </a:r>
          </a:p>
          <a:p>
            <a:endParaRPr lang="en-US" dirty="0"/>
          </a:p>
          <a:p>
            <a:endParaRPr lang="en-US" dirty="0"/>
          </a:p>
        </p:txBody>
      </p:sp>
      <p:sp>
        <p:nvSpPr>
          <p:cNvPr id="3" name="Slide Number Placeholder 2"/>
          <p:cNvSpPr>
            <a:spLocks noGrp="1"/>
          </p:cNvSpPr>
          <p:nvPr>
            <p:ph type="sldNum" sz="quarter" idx="12"/>
          </p:nvPr>
        </p:nvSpPr>
        <p:spPr/>
        <p:txBody>
          <a:bodyPr/>
          <a:lstStyle/>
          <a:p>
            <a:fld id="{B3775ABA-4C6B-4D47-B3E7-44D36B2236B3}" type="slidenum">
              <a:rPr lang="en-US" smtClean="0"/>
              <a:pPr/>
              <a:t>23</a:t>
            </a:fld>
            <a:endParaRPr lang="en-US" dirty="0"/>
          </a:p>
        </p:txBody>
      </p:sp>
      <p:sp>
        <p:nvSpPr>
          <p:cNvPr id="4" name="Title 3"/>
          <p:cNvSpPr>
            <a:spLocks noGrp="1"/>
          </p:cNvSpPr>
          <p:nvPr>
            <p:ph type="title"/>
          </p:nvPr>
        </p:nvSpPr>
        <p:spPr/>
        <p:txBody>
          <a:bodyPr>
            <a:normAutofit/>
          </a:bodyPr>
          <a:lstStyle/>
          <a:p>
            <a:pPr algn="ctr"/>
            <a:r>
              <a:rPr lang="en-US" dirty="0">
                <a:solidFill>
                  <a:schemeClr val="tx1"/>
                </a:solidFill>
                <a:latin typeface="Times New Roman" pitchFamily="18" charset="0"/>
                <a:cs typeface="Times New Roman" pitchFamily="18" charset="0"/>
              </a:rPr>
              <a:t>What Schools Should Avoid</a:t>
            </a:r>
          </a:p>
        </p:txBody>
      </p:sp>
      <p:sp>
        <p:nvSpPr>
          <p:cNvPr id="5" name="Footer Placeholder 4"/>
          <p:cNvSpPr>
            <a:spLocks noGrp="1"/>
          </p:cNvSpPr>
          <p:nvPr>
            <p:ph type="ftr" sz="quarter" idx="11"/>
          </p:nvPr>
        </p:nvSpPr>
        <p:spPr/>
        <p:txBody>
          <a:bodyPr/>
          <a:lstStyle/>
          <a:p>
            <a:r>
              <a:rPr lang="en-US" dirty="0"/>
              <a:t>Copyright 2010 M.Davis</a:t>
            </a:r>
          </a:p>
        </p:txBody>
      </p:sp>
      <p:pic>
        <p:nvPicPr>
          <p:cNvPr id="6" name="~PP3151.WAV">
            <a:hlinkClick r:id="" action="ppaction://media"/>
          </p:cNvPr>
          <p:cNvPicPr>
            <a:picLocks noRot="1" noChangeAspect="1"/>
          </p:cNvPicPr>
          <p:nvPr>
            <a:wavAudioFile r:embed="rId1" name="~PP3151.WAV"/>
          </p:nvPr>
        </p:nvPicPr>
        <p:blipFill>
          <a:blip r:embed="rId4" cstate="print"/>
          <a:stretch>
            <a:fillRect/>
          </a:stretch>
        </p:blipFill>
        <p:spPr>
          <a:xfrm>
            <a:off x="0" y="6462713"/>
            <a:ext cx="304800" cy="304800"/>
          </a:xfrm>
          <a:prstGeom prst="rect">
            <a:avLst/>
          </a:prstGeom>
        </p:spPr>
      </p:pic>
    </p:spTree>
  </p:cSld>
  <p:clrMapOvr>
    <a:masterClrMapping/>
  </p:clrMapOvr>
  <p:transition advTm="4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sz="2000" dirty="0"/>
              <a:t>Assuming that the parent does not want to be involved in the child’s education</a:t>
            </a:r>
          </a:p>
          <a:p>
            <a:endParaRPr lang="en-US" sz="2000" dirty="0"/>
          </a:p>
          <a:p>
            <a:r>
              <a:rPr lang="en-US" sz="2000" dirty="0"/>
              <a:t>Assuming that because of a low socio-economic status, the parents lack academic skills</a:t>
            </a:r>
          </a:p>
          <a:p>
            <a:endParaRPr lang="en-US" sz="2000" dirty="0"/>
          </a:p>
          <a:p>
            <a:r>
              <a:rPr lang="en-US" sz="2000" dirty="0"/>
              <a:t>Assuming that a single parent household is atomically poor</a:t>
            </a:r>
          </a:p>
          <a:p>
            <a:endParaRPr lang="en-US" sz="2000" dirty="0"/>
          </a:p>
          <a:p>
            <a:r>
              <a:rPr lang="en-US" sz="2000" dirty="0"/>
              <a:t>Lowering expectations for parental participation based on a child’s history or background</a:t>
            </a:r>
          </a:p>
          <a:p>
            <a:endParaRPr lang="en-US" sz="2000" dirty="0"/>
          </a:p>
          <a:p>
            <a:r>
              <a:rPr lang="en-US" sz="2000" dirty="0"/>
              <a:t>Only contacting parents to report negative achievements or behaviors</a:t>
            </a:r>
          </a:p>
          <a:p>
            <a:endParaRPr lang="en-US" sz="2000" dirty="0"/>
          </a:p>
          <a:p>
            <a:pPr>
              <a:buNone/>
            </a:pPr>
            <a:r>
              <a:rPr lang="en-US" sz="800" dirty="0"/>
              <a:t>					Citation</a:t>
            </a:r>
          </a:p>
          <a:p>
            <a:pPr>
              <a:buNone/>
            </a:pPr>
            <a:r>
              <a:rPr lang="en-US" sz="800" dirty="0"/>
              <a:t>Trotman, M. F. (2001). Involving the African American parent: Recommendations to increase the level of parent involvement within African American families.</a:t>
            </a:r>
            <a:r>
              <a:rPr lang="en-US" sz="800" i="1" dirty="0"/>
              <a:t> The Journal of Negro Education, 70</a:t>
            </a:r>
            <a:r>
              <a:rPr lang="en-US" sz="800" dirty="0"/>
              <a:t>(4, African American Children with Special Needs), 275-285. Retrieved from </a:t>
            </a:r>
            <a:r>
              <a:rPr lang="en-US" sz="800" dirty="0">
                <a:hlinkClick r:id="rId4"/>
              </a:rPr>
              <a:t>http://www.jstor.org/stable/3211280</a:t>
            </a:r>
            <a:endParaRPr lang="en-US" sz="800" dirty="0"/>
          </a:p>
          <a:p>
            <a:endParaRPr lang="en-US" sz="2000" dirty="0"/>
          </a:p>
          <a:p>
            <a:endParaRPr lang="en-US" sz="2000" dirty="0"/>
          </a:p>
          <a:p>
            <a:endParaRPr lang="en-US" sz="2000" dirty="0"/>
          </a:p>
        </p:txBody>
      </p:sp>
      <p:sp>
        <p:nvSpPr>
          <p:cNvPr id="3" name="Slide Number Placeholder 2"/>
          <p:cNvSpPr>
            <a:spLocks noGrp="1"/>
          </p:cNvSpPr>
          <p:nvPr>
            <p:ph type="sldNum" sz="quarter" idx="12"/>
          </p:nvPr>
        </p:nvSpPr>
        <p:spPr/>
        <p:txBody>
          <a:bodyPr/>
          <a:lstStyle/>
          <a:p>
            <a:fld id="{B3775ABA-4C6B-4D47-B3E7-44D36B2236B3}" type="slidenum">
              <a:rPr lang="en-US" smtClean="0"/>
              <a:pPr/>
              <a:t>24</a:t>
            </a:fld>
            <a:endParaRPr lang="en-US" dirty="0"/>
          </a:p>
        </p:txBody>
      </p:sp>
      <p:sp>
        <p:nvSpPr>
          <p:cNvPr id="4" name="Title 3"/>
          <p:cNvSpPr>
            <a:spLocks noGrp="1"/>
          </p:cNvSpPr>
          <p:nvPr>
            <p:ph type="title"/>
          </p:nvPr>
        </p:nvSpPr>
        <p:spPr/>
        <p:txBody>
          <a:bodyPr>
            <a:normAutofit/>
          </a:bodyPr>
          <a:lstStyle/>
          <a:p>
            <a:pPr algn="ctr"/>
            <a:r>
              <a:rPr lang="en-US" dirty="0">
                <a:solidFill>
                  <a:schemeClr val="tx1"/>
                </a:solidFill>
                <a:latin typeface="Times New Roman" pitchFamily="18" charset="0"/>
                <a:cs typeface="Times New Roman" pitchFamily="18" charset="0"/>
              </a:rPr>
              <a:t>What Teachers Should Avoid</a:t>
            </a:r>
          </a:p>
        </p:txBody>
      </p:sp>
      <p:sp>
        <p:nvSpPr>
          <p:cNvPr id="5" name="Footer Placeholder 4"/>
          <p:cNvSpPr>
            <a:spLocks noGrp="1"/>
          </p:cNvSpPr>
          <p:nvPr>
            <p:ph type="ftr" sz="quarter" idx="11"/>
          </p:nvPr>
        </p:nvSpPr>
        <p:spPr/>
        <p:txBody>
          <a:bodyPr/>
          <a:lstStyle/>
          <a:p>
            <a:r>
              <a:rPr lang="en-US" dirty="0"/>
              <a:t>Copyright 2010 M.Davis</a:t>
            </a:r>
          </a:p>
        </p:txBody>
      </p:sp>
      <p:pic>
        <p:nvPicPr>
          <p:cNvPr id="6" name="~PP2979.WAV">
            <a:hlinkClick r:id="" action="ppaction://media"/>
          </p:cNvPr>
          <p:cNvPicPr>
            <a:picLocks noRot="1" noChangeAspect="1"/>
          </p:cNvPicPr>
          <p:nvPr>
            <a:wavAudioFile r:embed="rId1" name="~PP2979.WAV"/>
          </p:nvPr>
        </p:nvPicPr>
        <p:blipFill>
          <a:blip r:embed="rId5" cstate="print"/>
          <a:stretch>
            <a:fillRect/>
          </a:stretch>
        </p:blipFill>
        <p:spPr>
          <a:xfrm>
            <a:off x="0" y="6462713"/>
            <a:ext cx="304800" cy="304800"/>
          </a:xfrm>
          <a:prstGeom prst="rect">
            <a:avLst/>
          </a:prstGeom>
        </p:spPr>
      </p:pic>
    </p:spTree>
  </p:cSld>
  <p:clrMapOvr>
    <a:masterClrMapping/>
  </p:clrMapOvr>
  <p:transition advTm="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latin typeface="Times New Roman" pitchFamily="18" charset="0"/>
                <a:cs typeface="Times New Roman" pitchFamily="18" charset="0"/>
              </a:rPr>
              <a:t>Assuming that “Teaching is the teacher’s job” (Trotman, 2001, pp. 280).</a:t>
            </a:r>
          </a:p>
          <a:p>
            <a:r>
              <a:rPr lang="en-US" dirty="0">
                <a:latin typeface="Times New Roman" pitchFamily="18" charset="0"/>
                <a:cs typeface="Times New Roman" pitchFamily="18" charset="0"/>
              </a:rPr>
              <a:t>Avoiding participation because of feelings of fear or intimidation</a:t>
            </a:r>
          </a:p>
          <a:p>
            <a:r>
              <a:rPr lang="en-US" dirty="0">
                <a:latin typeface="Times New Roman" pitchFamily="18" charset="0"/>
                <a:cs typeface="Times New Roman" pitchFamily="18" charset="0"/>
              </a:rPr>
              <a:t>Letting negative experiences deter them from actively participating </a:t>
            </a:r>
          </a:p>
          <a:p>
            <a:r>
              <a:rPr lang="en-US" dirty="0">
                <a:latin typeface="Times New Roman" pitchFamily="18" charset="0"/>
                <a:cs typeface="Times New Roman" pitchFamily="18" charset="0"/>
              </a:rPr>
              <a:t>Believing that administrators are the only ones with the ability to make educational decisions about their child’s education. </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B3775ABA-4C6B-4D47-B3E7-44D36B2236B3}" type="slidenum">
              <a:rPr lang="en-US" smtClean="0"/>
              <a:pPr/>
              <a:t>25</a:t>
            </a:fld>
            <a:endParaRPr lang="en-US" dirty="0"/>
          </a:p>
        </p:txBody>
      </p:sp>
      <p:sp>
        <p:nvSpPr>
          <p:cNvPr id="4" name="Title 3"/>
          <p:cNvSpPr>
            <a:spLocks noGrp="1"/>
          </p:cNvSpPr>
          <p:nvPr>
            <p:ph type="title"/>
          </p:nvPr>
        </p:nvSpPr>
        <p:spPr/>
        <p:txBody>
          <a:bodyPr>
            <a:normAutofit/>
          </a:bodyPr>
          <a:lstStyle/>
          <a:p>
            <a:pPr algn="ctr"/>
            <a:r>
              <a:rPr lang="en-US" dirty="0">
                <a:solidFill>
                  <a:schemeClr val="tx1"/>
                </a:solidFill>
                <a:latin typeface="Times New Roman" pitchFamily="18" charset="0"/>
                <a:cs typeface="Times New Roman" pitchFamily="18" charset="0"/>
              </a:rPr>
              <a:t>What Parents Should Avoid</a:t>
            </a:r>
          </a:p>
        </p:txBody>
      </p:sp>
      <p:sp>
        <p:nvSpPr>
          <p:cNvPr id="5" name="Footer Placeholder 4"/>
          <p:cNvSpPr>
            <a:spLocks noGrp="1"/>
          </p:cNvSpPr>
          <p:nvPr>
            <p:ph type="ftr" sz="quarter" idx="11"/>
          </p:nvPr>
        </p:nvSpPr>
        <p:spPr/>
        <p:txBody>
          <a:bodyPr/>
          <a:lstStyle/>
          <a:p>
            <a:r>
              <a:rPr lang="en-US" dirty="0"/>
              <a:t>Copyright 2010 M.Davis</a:t>
            </a:r>
          </a:p>
        </p:txBody>
      </p:sp>
      <p:pic>
        <p:nvPicPr>
          <p:cNvPr id="6" name="~PP2568.WAV">
            <a:hlinkClick r:id="" action="ppaction://media"/>
          </p:cNvPr>
          <p:cNvPicPr>
            <a:picLocks noRot="1" noChangeAspect="1"/>
          </p:cNvPicPr>
          <p:nvPr>
            <a:wavAudioFile r:embed="rId1" name="~PP2568.WAV"/>
          </p:nvPr>
        </p:nvPicPr>
        <p:blipFill>
          <a:blip r:embed="rId4" cstate="print"/>
          <a:stretch>
            <a:fillRect/>
          </a:stretch>
        </p:blipFill>
        <p:spPr>
          <a:xfrm>
            <a:off x="0" y="6462713"/>
            <a:ext cx="304800" cy="304800"/>
          </a:xfrm>
          <a:prstGeom prst="rect">
            <a:avLst/>
          </a:prstGeom>
        </p:spPr>
      </p:pic>
    </p:spTree>
  </p:cSld>
  <p:clrMapOvr>
    <a:masterClrMapping/>
  </p:clrMapOvr>
  <p:transition advTm="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1800" dirty="0"/>
              <a:t>Tangelo Park Community</a:t>
            </a:r>
          </a:p>
          <a:p>
            <a:pPr lvl="1"/>
            <a:r>
              <a:rPr lang="en-US" sz="1800" dirty="0"/>
              <a:t>The Parent Leadership Training program was implemented</a:t>
            </a:r>
          </a:p>
          <a:p>
            <a:pPr lvl="1"/>
            <a:r>
              <a:rPr lang="en-US" sz="1800" dirty="0"/>
              <a:t>5 training sessions</a:t>
            </a:r>
          </a:p>
          <a:p>
            <a:pPr lvl="2"/>
            <a:r>
              <a:rPr lang="en-US" sz="1800" dirty="0"/>
              <a:t>Topic overview, presentation, small and large group discussion</a:t>
            </a:r>
          </a:p>
          <a:p>
            <a:pPr lvl="1"/>
            <a:r>
              <a:rPr lang="en-US" sz="1800" dirty="0"/>
              <a:t>Follow up session</a:t>
            </a:r>
          </a:p>
          <a:p>
            <a:pPr lvl="1"/>
            <a:r>
              <a:rPr lang="en-US" sz="1800" dirty="0"/>
              <a:t>100% of the attendees found the program valuable</a:t>
            </a:r>
          </a:p>
          <a:p>
            <a:pPr lvl="1"/>
            <a:r>
              <a:rPr lang="en-US" sz="1800" dirty="0"/>
              <a:t>67% said they will use the training to participate more at home</a:t>
            </a:r>
          </a:p>
          <a:p>
            <a:pPr lvl="1"/>
            <a:r>
              <a:rPr lang="en-US" sz="1800" dirty="0"/>
              <a:t>16% said they would be able to use the training to become more involved in the schools</a:t>
            </a:r>
          </a:p>
          <a:p>
            <a:pPr lvl="1"/>
            <a:r>
              <a:rPr lang="en-US" sz="1800" dirty="0"/>
              <a:t>8% said they would become more involved in the community</a:t>
            </a:r>
          </a:p>
          <a:p>
            <a:pPr lvl="1"/>
            <a:endParaRPr lang="en-US" sz="1800" dirty="0"/>
          </a:p>
          <a:p>
            <a:pPr lvl="1"/>
            <a:endParaRPr lang="en-US" sz="1800" dirty="0"/>
          </a:p>
          <a:p>
            <a:pPr lvl="1"/>
            <a:endParaRPr lang="en-US" sz="1800" dirty="0"/>
          </a:p>
          <a:p>
            <a:pPr lvl="1">
              <a:buNone/>
            </a:pPr>
            <a:r>
              <a:rPr lang="en-US" sz="800" dirty="0"/>
              <a:t>					Citations</a:t>
            </a:r>
          </a:p>
          <a:p>
            <a:pPr lvl="1">
              <a:buNone/>
            </a:pPr>
            <a:r>
              <a:rPr lang="en-US" sz="800" dirty="0"/>
              <a:t>Smalley, S. Y., &amp; Reyes-Blanes, M. E. (2001). Reaching out to African American parents in an urban community: A community-university partnership. Urban Education, 36(4), 518-533. doi:10.1177/0042085901364005</a:t>
            </a:r>
          </a:p>
        </p:txBody>
      </p:sp>
      <p:sp>
        <p:nvSpPr>
          <p:cNvPr id="3" name="Footer Placeholder 2"/>
          <p:cNvSpPr>
            <a:spLocks noGrp="1"/>
          </p:cNvSpPr>
          <p:nvPr>
            <p:ph type="ftr" sz="quarter" idx="11"/>
          </p:nvPr>
        </p:nvSpPr>
        <p:spPr/>
        <p:txBody>
          <a:bodyPr/>
          <a:lstStyle/>
          <a:p>
            <a:r>
              <a:rPr lang="en-US" dirty="0"/>
              <a:t>Copyright 2010 M.Davis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26</a:t>
            </a:fld>
            <a:endParaRPr lang="en-US" dirty="0"/>
          </a:p>
        </p:txBody>
      </p:sp>
      <p:sp>
        <p:nvSpPr>
          <p:cNvPr id="5" name="Title 4"/>
          <p:cNvSpPr>
            <a:spLocks noGrp="1"/>
          </p:cNvSpPr>
          <p:nvPr>
            <p:ph type="title"/>
          </p:nvPr>
        </p:nvSpPr>
        <p:spPr/>
        <p:txBody>
          <a:bodyPr/>
          <a:lstStyle/>
          <a:p>
            <a:pPr algn="ctr"/>
            <a:r>
              <a:rPr lang="en-US" dirty="0">
                <a:solidFill>
                  <a:schemeClr val="tx1"/>
                </a:solidFill>
                <a:latin typeface="Times New Roman" pitchFamily="18" charset="0"/>
                <a:cs typeface="Times New Roman" pitchFamily="18" charset="0"/>
              </a:rPr>
              <a:t>Case Study Re-Examined</a:t>
            </a:r>
          </a:p>
        </p:txBody>
      </p:sp>
      <p:pic>
        <p:nvPicPr>
          <p:cNvPr id="8" name="~PP2247.WAV">
            <a:hlinkClick r:id="" action="ppaction://media"/>
          </p:cNvPr>
          <p:cNvPicPr>
            <a:picLocks noRot="1" noChangeAspect="1"/>
          </p:cNvPicPr>
          <p:nvPr>
            <a:wavAudioFile r:embed="rId1" name="~PP2247.WAV"/>
          </p:nvPr>
        </p:nvPicPr>
        <p:blipFill>
          <a:blip r:embed="rId4" cstate="print"/>
          <a:stretch>
            <a:fillRect/>
          </a:stretch>
        </p:blipFill>
        <p:spPr>
          <a:xfrm>
            <a:off x="0" y="6462713"/>
            <a:ext cx="304800" cy="304800"/>
          </a:xfrm>
          <a:prstGeom prst="rect">
            <a:avLst/>
          </a:prstGeom>
        </p:spPr>
      </p:pic>
    </p:spTree>
  </p:cSld>
  <p:clrMapOvr>
    <a:masterClrMapping/>
  </p:clrMapOvr>
  <p:transition advTm="5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1600" dirty="0"/>
              <a:t>Q. At what ages can parental participation affect academic achievement?</a:t>
            </a:r>
          </a:p>
          <a:p>
            <a:pPr marL="850392" lvl="1" indent="-457200">
              <a:buNone/>
            </a:pPr>
            <a:r>
              <a:rPr lang="en-US" sz="1600" dirty="0"/>
              <a:t> A. Parental participation can be beneficial to children in all grades. The way that parents can participate changes with each age group.</a:t>
            </a:r>
          </a:p>
          <a:p>
            <a:pPr marL="850392" lvl="1" indent="-457200">
              <a:buNone/>
            </a:pPr>
            <a:endParaRPr lang="en-US" sz="1600" dirty="0"/>
          </a:p>
          <a:p>
            <a:pPr marL="594360" indent="-457200">
              <a:buNone/>
            </a:pPr>
            <a:r>
              <a:rPr lang="en-US" sz="1600" dirty="0"/>
              <a:t>Q. How long will it take to see the affects that parental participation has on academic achievement?</a:t>
            </a:r>
          </a:p>
          <a:p>
            <a:pPr marL="594360" indent="-457200">
              <a:buNone/>
            </a:pPr>
            <a:r>
              <a:rPr lang="en-US" sz="1600" dirty="0"/>
              <a:t>	A. The affects can be seen as soon as the parent effectively engages in parental participation within the school, at home, and in the community.</a:t>
            </a:r>
          </a:p>
          <a:p>
            <a:pPr marL="594360" indent="-457200">
              <a:buNone/>
            </a:pPr>
            <a:endParaRPr lang="en-US" sz="1600" dirty="0"/>
          </a:p>
          <a:p>
            <a:pPr marL="594360" indent="-457200">
              <a:buNone/>
            </a:pPr>
            <a:r>
              <a:rPr lang="en-US" sz="1600" dirty="0"/>
              <a:t>Q. What are the long term affects of increasing African American parental participation?</a:t>
            </a:r>
          </a:p>
          <a:p>
            <a:pPr marL="594360" indent="-457200">
              <a:buNone/>
            </a:pPr>
            <a:r>
              <a:rPr lang="en-US" sz="1600" dirty="0"/>
              <a:t>	A. A possible decrease between the achievement gap among minority and white students.</a:t>
            </a:r>
          </a:p>
        </p:txBody>
      </p:sp>
      <p:sp>
        <p:nvSpPr>
          <p:cNvPr id="3" name="Footer Placeholder 2"/>
          <p:cNvSpPr>
            <a:spLocks noGrp="1"/>
          </p:cNvSpPr>
          <p:nvPr>
            <p:ph type="ftr" sz="quarter" idx="11"/>
          </p:nvPr>
        </p:nvSpPr>
        <p:spPr/>
        <p:txBody>
          <a:bodyPr/>
          <a:lstStyle/>
          <a:p>
            <a:r>
              <a:rPr lang="en-US" dirty="0"/>
              <a:t>Copyright 2010 M.Davis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27</a:t>
            </a:fld>
            <a:endParaRPr lang="en-US" dirty="0"/>
          </a:p>
        </p:txBody>
      </p:sp>
      <p:sp>
        <p:nvSpPr>
          <p:cNvPr id="5" name="Title 4"/>
          <p:cNvSpPr>
            <a:spLocks noGrp="1"/>
          </p:cNvSpPr>
          <p:nvPr>
            <p:ph type="title"/>
          </p:nvPr>
        </p:nvSpPr>
        <p:spPr/>
        <p:txBody>
          <a:bodyPr/>
          <a:lstStyle/>
          <a:p>
            <a:pPr algn="ctr"/>
            <a:r>
              <a:rPr lang="en-US" dirty="0">
                <a:solidFill>
                  <a:schemeClr val="tx1"/>
                </a:solidFill>
                <a:latin typeface="Times New Roman" pitchFamily="18" charset="0"/>
                <a:cs typeface="Times New Roman" pitchFamily="18" charset="0"/>
              </a:rPr>
              <a:t>FAQ: Frequently Asked Questions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600" dirty="0">
                <a:latin typeface="Times New Roman" pitchFamily="18" charset="0"/>
                <a:cs typeface="Times New Roman" pitchFamily="18" charset="0"/>
              </a:rPr>
              <a:t>1. </a:t>
            </a:r>
            <a:r>
              <a:rPr lang="en-US" sz="1600" dirty="0"/>
              <a:t>Harry, B., Allen, N., &amp; McLaughlin, M. (1995). Communication versus compliance: African-american parents' involvement in special education [Electronic version]</a:t>
            </a:r>
            <a:r>
              <a:rPr lang="en-US" sz="1600" i="1" dirty="0"/>
              <a:t>.</a:t>
            </a:r>
            <a:r>
              <a:rPr lang="en-US" sz="1600" dirty="0"/>
              <a:t> </a:t>
            </a:r>
            <a:r>
              <a:rPr lang="en-US" sz="1600" i="1" dirty="0"/>
              <a:t>Exceptional Children, 61, n4. p.364(14). </a:t>
            </a:r>
          </a:p>
          <a:p>
            <a:pPr>
              <a:buNone/>
            </a:pPr>
            <a:endParaRPr lang="en-US" sz="1600" dirty="0"/>
          </a:p>
          <a:p>
            <a:r>
              <a:rPr lang="en-US" sz="1600" dirty="0">
                <a:latin typeface="Times New Roman" pitchFamily="18" charset="0"/>
                <a:cs typeface="Times New Roman" pitchFamily="18" charset="0"/>
              </a:rPr>
              <a:t>2. </a:t>
            </a:r>
            <a:r>
              <a:rPr lang="en-US" sz="1600" dirty="0"/>
              <a:t>Hill, N. E., &amp; Tyson, D. F. (2009). Parental involvement in middle school: A meta-analytic assessment of the strategies that promote achievement.</a:t>
            </a:r>
            <a:r>
              <a:rPr lang="en-US" sz="1600" i="1" dirty="0"/>
              <a:t> Developmental Psychology, 45</a:t>
            </a:r>
            <a:r>
              <a:rPr lang="en-US" sz="1600" dirty="0"/>
              <a:t>(3), 740-763. doi:10.1037/a0015362 </a:t>
            </a:r>
          </a:p>
          <a:p>
            <a:pPr>
              <a:buNone/>
            </a:pPr>
            <a:endParaRPr lang="en-US" sz="1600" dirty="0"/>
          </a:p>
          <a:p>
            <a:r>
              <a:rPr lang="en-US" sz="1600" dirty="0">
                <a:latin typeface="Times New Roman" pitchFamily="18" charset="0"/>
                <a:cs typeface="Times New Roman" pitchFamily="18" charset="0"/>
              </a:rPr>
              <a:t>3.</a:t>
            </a:r>
            <a:r>
              <a:rPr lang="en-US" sz="1600" dirty="0"/>
              <a:t> Jeynes, W. H. (2003). A meta-analysis: The effects of parental involvement on minority children's academic achievement.</a:t>
            </a:r>
            <a:r>
              <a:rPr lang="en-US" sz="1600" i="1" dirty="0"/>
              <a:t> Education and Urban Society, 35</a:t>
            </a:r>
            <a:r>
              <a:rPr lang="en-US" sz="1600" dirty="0"/>
              <a:t>(2), 202-218. doi:10.1177/0013124502239392 </a:t>
            </a:r>
          </a:p>
          <a:p>
            <a:pPr>
              <a:buNone/>
            </a:pPr>
            <a:endParaRPr lang="en-US" sz="1600" dirty="0"/>
          </a:p>
          <a:p>
            <a:r>
              <a:rPr lang="en-US" sz="1600" dirty="0">
                <a:latin typeface="Times New Roman" pitchFamily="18" charset="0"/>
                <a:cs typeface="Times New Roman" pitchFamily="18" charset="0"/>
              </a:rPr>
              <a:t>4. </a:t>
            </a:r>
            <a:r>
              <a:rPr lang="en-US" sz="1600" dirty="0"/>
              <a:t>Jeynes, W. H. (2005). A meta-analysis of the relation of parental involvement to urban elementary school student academic achievement.</a:t>
            </a:r>
            <a:r>
              <a:rPr lang="en-US" sz="1600" i="1" dirty="0"/>
              <a:t> Urban Education, 40</a:t>
            </a:r>
            <a:r>
              <a:rPr lang="en-US" sz="1600" dirty="0"/>
              <a:t>(3), 237-269. doi:10.1177/0042085905274540 </a:t>
            </a:r>
          </a:p>
          <a:p>
            <a:endParaRPr lang="en-US" sz="1600" dirty="0">
              <a:latin typeface="Times New Roman" pitchFamily="18" charset="0"/>
              <a:cs typeface="Times New Roman" pitchFamily="18" charset="0"/>
            </a:endParaRPr>
          </a:p>
        </p:txBody>
      </p:sp>
      <p:sp>
        <p:nvSpPr>
          <p:cNvPr id="3" name="Footer Placeholder 2"/>
          <p:cNvSpPr>
            <a:spLocks noGrp="1"/>
          </p:cNvSpPr>
          <p:nvPr>
            <p:ph type="ftr" sz="quarter" idx="11"/>
          </p:nvPr>
        </p:nvSpPr>
        <p:spPr/>
        <p:txBody>
          <a:bodyPr/>
          <a:lstStyle/>
          <a:p>
            <a:r>
              <a:rPr lang="en-US" dirty="0"/>
              <a:t>Copyright 2010 M.Davis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28</a:t>
            </a:fld>
            <a:endParaRPr lang="en-US" dirty="0"/>
          </a:p>
        </p:txBody>
      </p:sp>
      <p:sp>
        <p:nvSpPr>
          <p:cNvPr id="5" name="Title 4"/>
          <p:cNvSpPr>
            <a:spLocks noGrp="1"/>
          </p:cNvSpPr>
          <p:nvPr>
            <p:ph type="title"/>
          </p:nvPr>
        </p:nvSpPr>
        <p:spPr/>
        <p:txBody>
          <a:bodyPr/>
          <a:lstStyle/>
          <a:p>
            <a:pPr algn="ctr"/>
            <a:r>
              <a:rPr lang="en-US" dirty="0">
                <a:solidFill>
                  <a:schemeClr val="tx1"/>
                </a:solidFill>
                <a:latin typeface="Times New Roman" pitchFamily="18" charset="0"/>
                <a:cs typeface="Times New Roman" pitchFamily="18" charset="0"/>
              </a:rPr>
              <a:t>References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1600" dirty="0">
                <a:latin typeface="Times New Roman" pitchFamily="18" charset="0"/>
                <a:cs typeface="Times New Roman" pitchFamily="18" charset="0"/>
              </a:rPr>
              <a:t>5. </a:t>
            </a:r>
            <a:r>
              <a:rPr lang="en-US" sz="1600" dirty="0"/>
              <a:t>McKay, M. M., Atkins, M. S., Hawkins, T., Brown, C., &amp; Lynn, C. J. (2003). Inner-city African American parental involvement in children's schooling: Racial socialization and social support from the parent community [Electronic version].</a:t>
            </a:r>
            <a:r>
              <a:rPr lang="en-US" sz="1600" i="1" dirty="0"/>
              <a:t> American Journal of Community Psychology, 32</a:t>
            </a:r>
            <a:r>
              <a:rPr lang="en-US" sz="1600" dirty="0"/>
              <a:t>(1/2), 107. </a:t>
            </a:r>
          </a:p>
          <a:p>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6. </a:t>
            </a:r>
            <a:r>
              <a:rPr lang="en-US" sz="1600" dirty="0"/>
              <a:t>Smalley, S. Y., &amp; Reyes-Blanes, M. E. (2001). Reaching out to African American parents in an urban community: A community-university partnership.</a:t>
            </a:r>
            <a:r>
              <a:rPr lang="en-US" sz="1600" i="1" dirty="0"/>
              <a:t> Urban Education, 36</a:t>
            </a:r>
            <a:r>
              <a:rPr lang="en-US" sz="1600" dirty="0"/>
              <a:t>(4), 518-533. doi:10.1177/0042085901364005 </a:t>
            </a:r>
          </a:p>
          <a:p>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7.</a:t>
            </a:r>
            <a:r>
              <a:rPr lang="en-US" sz="1600" dirty="0"/>
              <a:t> Stock.xchng. Retrieved April 06, 2010, from: </a:t>
            </a:r>
            <a:r>
              <a:rPr lang="en-US" sz="1600" u="sng" dirty="0"/>
              <a:t>http://www.sxc.hu/.</a:t>
            </a:r>
            <a:endParaRPr lang="en-US" sz="1600" dirty="0"/>
          </a:p>
          <a:p>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8. </a:t>
            </a:r>
            <a:r>
              <a:rPr lang="en-US" sz="1600" dirty="0"/>
              <a:t>Trotman, M. F. (2001). Involving the African American parent: Recommendations to increase the level of parent involvement within African American families.</a:t>
            </a:r>
            <a:r>
              <a:rPr lang="en-US" sz="1600" i="1" dirty="0"/>
              <a:t> The Journal of Negro Education, 70</a:t>
            </a:r>
            <a:r>
              <a:rPr lang="en-US" sz="1600" dirty="0"/>
              <a:t>(4, African American Children with Special Needs), 275-285. Retrieved from </a:t>
            </a:r>
            <a:r>
              <a:rPr lang="en-US" sz="1600" dirty="0">
                <a:hlinkClick r:id="rId3"/>
              </a:rPr>
              <a:t>http://www.jstor.org/stable/3211280</a:t>
            </a:r>
            <a:r>
              <a:rPr lang="en-US" sz="1600" dirty="0"/>
              <a:t> </a:t>
            </a:r>
          </a:p>
          <a:p>
            <a:endParaRPr lang="en-US" sz="1600" dirty="0">
              <a:latin typeface="Times New Roman" pitchFamily="18" charset="0"/>
              <a:cs typeface="Times New Roman" pitchFamily="18" charset="0"/>
            </a:endParaRPr>
          </a:p>
        </p:txBody>
      </p:sp>
      <p:sp>
        <p:nvSpPr>
          <p:cNvPr id="3" name="Footer Placeholder 2"/>
          <p:cNvSpPr>
            <a:spLocks noGrp="1"/>
          </p:cNvSpPr>
          <p:nvPr>
            <p:ph type="ftr" sz="quarter" idx="11"/>
          </p:nvPr>
        </p:nvSpPr>
        <p:spPr/>
        <p:txBody>
          <a:bodyPr/>
          <a:lstStyle/>
          <a:p>
            <a:r>
              <a:rPr lang="en-US" dirty="0"/>
              <a:t>Copyright 2010 M.Davis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29</a:t>
            </a:fld>
            <a:endParaRPr lang="en-US" dirty="0"/>
          </a:p>
        </p:txBody>
      </p:sp>
      <p:sp>
        <p:nvSpPr>
          <p:cNvPr id="5" name="Title 4"/>
          <p:cNvSpPr>
            <a:spLocks noGrp="1"/>
          </p:cNvSpPr>
          <p:nvPr>
            <p:ph type="title"/>
          </p:nvPr>
        </p:nvSpPr>
        <p:spPr/>
        <p:txBody>
          <a:bodyPr/>
          <a:lstStyle/>
          <a:p>
            <a:pPr algn="ctr"/>
            <a:r>
              <a:rPr lang="en-US" dirty="0">
                <a:solidFill>
                  <a:schemeClr val="tx1"/>
                </a:solidFill>
                <a:latin typeface="Times New Roman" pitchFamily="18" charset="0"/>
                <a:cs typeface="Times New Roman" pitchFamily="18" charset="0"/>
              </a:rPr>
              <a:t>References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lvl="0">
              <a:buClr>
                <a:srgbClr val="CEB966"/>
              </a:buClr>
            </a:pPr>
            <a:r>
              <a:rPr lang="en-US" sz="1600" dirty="0">
                <a:solidFill>
                  <a:prstClr val="black"/>
                </a:solidFill>
              </a:rPr>
              <a:t>Insufficient resources </a:t>
            </a:r>
          </a:p>
          <a:p>
            <a:pPr lvl="0">
              <a:buClr>
                <a:srgbClr val="CEB966"/>
              </a:buClr>
            </a:pPr>
            <a:endParaRPr lang="en-US" sz="1600" dirty="0">
              <a:solidFill>
                <a:prstClr val="black"/>
              </a:solidFill>
            </a:endParaRPr>
          </a:p>
          <a:p>
            <a:pPr lvl="0">
              <a:buClr>
                <a:srgbClr val="CEB966"/>
              </a:buClr>
            </a:pPr>
            <a:r>
              <a:rPr lang="en-US" sz="1600" dirty="0">
                <a:solidFill>
                  <a:prstClr val="black"/>
                </a:solidFill>
              </a:rPr>
              <a:t>Schools taking on parental responsibilities </a:t>
            </a:r>
          </a:p>
          <a:p>
            <a:pPr lvl="0">
              <a:buClr>
                <a:srgbClr val="CEB966"/>
              </a:buClr>
            </a:pPr>
            <a:endParaRPr lang="en-US" sz="1600" dirty="0">
              <a:solidFill>
                <a:prstClr val="black"/>
              </a:solidFill>
            </a:endParaRPr>
          </a:p>
          <a:p>
            <a:pPr lvl="0">
              <a:buClr>
                <a:srgbClr val="CEB966"/>
              </a:buClr>
            </a:pPr>
            <a:r>
              <a:rPr lang="en-US" sz="1600" dirty="0">
                <a:solidFill>
                  <a:prstClr val="black"/>
                </a:solidFill>
              </a:rPr>
              <a:t>Lack of time </a:t>
            </a:r>
          </a:p>
          <a:p>
            <a:pPr lvl="0">
              <a:buClr>
                <a:srgbClr val="CEB966"/>
              </a:buClr>
            </a:pPr>
            <a:endParaRPr lang="en-US" sz="1600" dirty="0">
              <a:solidFill>
                <a:prstClr val="black"/>
              </a:solidFill>
            </a:endParaRPr>
          </a:p>
          <a:p>
            <a:pPr lvl="0">
              <a:buClr>
                <a:srgbClr val="CEB966"/>
              </a:buClr>
            </a:pPr>
            <a:r>
              <a:rPr lang="en-US" sz="1600" dirty="0">
                <a:solidFill>
                  <a:prstClr val="black"/>
                </a:solidFill>
              </a:rPr>
              <a:t>A lot of single parent households </a:t>
            </a:r>
          </a:p>
          <a:p>
            <a:pPr lvl="0">
              <a:buClr>
                <a:srgbClr val="CEB966"/>
              </a:buClr>
            </a:pPr>
            <a:endParaRPr lang="en-US" sz="1600" dirty="0">
              <a:solidFill>
                <a:prstClr val="black"/>
              </a:solidFill>
            </a:endParaRPr>
          </a:p>
          <a:p>
            <a:pPr lvl="0">
              <a:buClr>
                <a:srgbClr val="CEB966"/>
              </a:buClr>
            </a:pPr>
            <a:r>
              <a:rPr lang="en-US" sz="1600" dirty="0">
                <a:solidFill>
                  <a:prstClr val="black"/>
                </a:solidFill>
              </a:rPr>
              <a:t>Busy schedules </a:t>
            </a:r>
          </a:p>
          <a:p>
            <a:pPr lvl="0">
              <a:buClr>
                <a:srgbClr val="CEB966"/>
              </a:buClr>
            </a:pPr>
            <a:endParaRPr lang="en-US" sz="1600" dirty="0">
              <a:solidFill>
                <a:prstClr val="black"/>
              </a:solidFill>
            </a:endParaRPr>
          </a:p>
          <a:p>
            <a:pPr lvl="0">
              <a:buClr>
                <a:srgbClr val="CEB966"/>
              </a:buClr>
            </a:pPr>
            <a:r>
              <a:rPr lang="en-US" sz="1600" dirty="0">
                <a:solidFill>
                  <a:prstClr val="black"/>
                </a:solidFill>
              </a:rPr>
              <a:t>Lack of opportunities </a:t>
            </a:r>
          </a:p>
          <a:p>
            <a:pPr lvl="0">
              <a:buClr>
                <a:srgbClr val="CEB966"/>
              </a:buClr>
            </a:pPr>
            <a:endParaRPr lang="en-US" sz="1600" dirty="0">
              <a:solidFill>
                <a:prstClr val="black"/>
              </a:solidFill>
            </a:endParaRPr>
          </a:p>
          <a:p>
            <a:pPr lvl="0">
              <a:buClr>
                <a:srgbClr val="CEB966"/>
              </a:buClr>
            </a:pPr>
            <a:r>
              <a:rPr lang="en-US" sz="1600" dirty="0">
                <a:solidFill>
                  <a:prstClr val="black"/>
                </a:solidFill>
              </a:rPr>
              <a:t>Lack of knowledge on how to participate </a:t>
            </a:r>
          </a:p>
          <a:p>
            <a:pPr lvl="0">
              <a:buClr>
                <a:srgbClr val="CEB966"/>
              </a:buClr>
            </a:pPr>
            <a:endParaRPr lang="en-US" sz="1600" dirty="0">
              <a:solidFill>
                <a:prstClr val="black"/>
              </a:solidFill>
            </a:endParaRPr>
          </a:p>
          <a:p>
            <a:pPr lvl="0">
              <a:buClr>
                <a:srgbClr val="CEB966"/>
              </a:buClr>
              <a:buNone/>
            </a:pPr>
            <a:r>
              <a:rPr lang="en-US" sz="800" dirty="0">
                <a:solidFill>
                  <a:prstClr val="black"/>
                </a:solidFill>
              </a:rPr>
              <a:t>					Citations</a:t>
            </a:r>
          </a:p>
          <a:p>
            <a:pPr>
              <a:buClr>
                <a:srgbClr val="CEB966"/>
              </a:buClr>
              <a:buNone/>
            </a:pPr>
            <a:r>
              <a:rPr lang="en-US" sz="800" dirty="0">
                <a:solidFill>
                  <a:prstClr val="black"/>
                </a:solidFill>
              </a:rPr>
              <a:t>McKay, M. M., Atkins, M. S., Hawkins, T., Brown, C., &amp; Lynn, C. J. (2003). Inner-city African American parental involvement in children's schooling: Racial socialization and social support from the parent community [Electronic version]. American Journal of Community Psychology, 32(1/2), 107.</a:t>
            </a:r>
          </a:p>
          <a:p>
            <a:pPr>
              <a:buClr>
                <a:srgbClr val="CEB966"/>
              </a:buClr>
              <a:buNone/>
            </a:pPr>
            <a:r>
              <a:rPr lang="en-US" sz="800" dirty="0">
                <a:solidFill>
                  <a:prstClr val="black"/>
                </a:solidFill>
              </a:rPr>
              <a:t>Trotman, M. F. (2001). Involving the African American parent: Recommendations to increase the level of parent involvement within African American families. The Journal of Negro Education, 70(4, African American Children with Special Needs), 275-285. Retrieved from http://www.jstor.org/stable/3211280 </a:t>
            </a:r>
          </a:p>
          <a:p>
            <a:pPr>
              <a:buClr>
                <a:srgbClr val="CEB966"/>
              </a:buClr>
              <a:buNone/>
            </a:pPr>
            <a:endParaRPr lang="en-US" sz="800" dirty="0">
              <a:solidFill>
                <a:prstClr val="black"/>
              </a:solidFill>
            </a:endParaRPr>
          </a:p>
          <a:p>
            <a:endParaRPr lang="en-US" sz="1600" dirty="0"/>
          </a:p>
        </p:txBody>
      </p:sp>
      <p:sp>
        <p:nvSpPr>
          <p:cNvPr id="3" name="Footer Placeholder 2"/>
          <p:cNvSpPr>
            <a:spLocks noGrp="1"/>
          </p:cNvSpPr>
          <p:nvPr>
            <p:ph type="ftr" sz="quarter" idx="11"/>
          </p:nvPr>
        </p:nvSpPr>
        <p:spPr/>
        <p:txBody>
          <a:bodyPr/>
          <a:lstStyle/>
          <a:p>
            <a:r>
              <a:rPr lang="en-US" dirty="0"/>
              <a:t>Copyright 2010 M.Davis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3</a:t>
            </a:fld>
            <a:endParaRPr lang="en-US" dirty="0"/>
          </a:p>
        </p:txBody>
      </p:sp>
      <p:sp>
        <p:nvSpPr>
          <p:cNvPr id="5" name="Title 4"/>
          <p:cNvSpPr>
            <a:spLocks noGrp="1"/>
          </p:cNvSpPr>
          <p:nvPr>
            <p:ph type="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Why Parental Involvement is so low Among African American Families</a:t>
            </a:r>
            <a:endParaRPr lang="en-US" dirty="0"/>
          </a:p>
        </p:txBody>
      </p:sp>
      <p:pic>
        <p:nvPicPr>
          <p:cNvPr id="6" name="~PP1462.WAV">
            <a:hlinkClick r:id="" action="ppaction://media"/>
          </p:cNvPr>
          <p:cNvPicPr>
            <a:picLocks noRot="1" noChangeAspect="1"/>
          </p:cNvPicPr>
          <p:nvPr>
            <a:wavAudioFile r:embed="rId1" name="~PP1462.WAV"/>
          </p:nvPr>
        </p:nvPicPr>
        <p:blipFill>
          <a:blip r:embed="rId4" cstate="print"/>
          <a:stretch>
            <a:fillRect/>
          </a:stretch>
        </p:blipFill>
        <p:spPr>
          <a:xfrm>
            <a:off x="0" y="6462713"/>
            <a:ext cx="304800" cy="304800"/>
          </a:xfrm>
          <a:prstGeom prst="rect">
            <a:avLst/>
          </a:prstGeom>
        </p:spPr>
      </p:pic>
    </p:spTree>
  </p:cSld>
  <p:clrMapOvr>
    <a:masterClrMapping/>
  </p:clrMapOvr>
  <p:transition advTm="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178491"/>
          </a:xfrm>
        </p:spPr>
        <p:txBody>
          <a:bodyPr>
            <a:normAutofit fontScale="77500" lnSpcReduction="20000"/>
          </a:bodyPr>
          <a:lstStyle/>
          <a:p>
            <a:endParaRPr lang="en-US" sz="1600" dirty="0">
              <a:latin typeface="Times New Roman" pitchFamily="18" charset="0"/>
              <a:cs typeface="Times New Roman" pitchFamily="18" charset="0"/>
            </a:endParaRPr>
          </a:p>
          <a:p>
            <a:r>
              <a:rPr lang="en-US" sz="2300" dirty="0">
                <a:latin typeface="Times New Roman" pitchFamily="18" charset="0"/>
                <a:cs typeface="Times New Roman" pitchFamily="18" charset="0"/>
              </a:rPr>
              <a:t>Parental involvement significantly affects academic achievement. </a:t>
            </a:r>
          </a:p>
          <a:p>
            <a:endParaRPr lang="en-US" sz="2300" dirty="0">
              <a:latin typeface="Times New Roman" pitchFamily="18" charset="0"/>
              <a:cs typeface="Times New Roman" pitchFamily="18" charset="0"/>
            </a:endParaRPr>
          </a:p>
          <a:p>
            <a:r>
              <a:rPr lang="en-US" sz="2300" dirty="0">
                <a:latin typeface="Times New Roman" pitchFamily="18" charset="0"/>
                <a:cs typeface="Times New Roman" pitchFamily="18" charset="0"/>
              </a:rPr>
              <a:t>Different types of parental involvement affect academic achievement at different levels. </a:t>
            </a:r>
          </a:p>
          <a:p>
            <a:endParaRPr lang="en-US" sz="2300" dirty="0">
              <a:latin typeface="Times New Roman" pitchFamily="18" charset="0"/>
              <a:cs typeface="Times New Roman" pitchFamily="18" charset="0"/>
            </a:endParaRPr>
          </a:p>
          <a:p>
            <a:r>
              <a:rPr lang="en-US" sz="2300" dirty="0">
                <a:latin typeface="Times New Roman" pitchFamily="18" charset="0"/>
                <a:cs typeface="Times New Roman" pitchFamily="18" charset="0"/>
              </a:rPr>
              <a:t>Increasing parental involvement among African American families may reduce academic and achievement gaps. </a:t>
            </a:r>
          </a:p>
          <a:p>
            <a:endParaRPr lang="en-US" sz="2300" dirty="0">
              <a:latin typeface="Times New Roman" pitchFamily="18" charset="0"/>
              <a:cs typeface="Times New Roman" pitchFamily="18" charset="0"/>
            </a:endParaRPr>
          </a:p>
          <a:p>
            <a:r>
              <a:rPr lang="en-US" sz="2300" dirty="0">
                <a:latin typeface="Times New Roman" pitchFamily="18" charset="0"/>
                <a:cs typeface="Times New Roman" pitchFamily="18" charset="0"/>
              </a:rPr>
              <a:t>Parental involvement increases average GPA and scores on standardized tests.</a:t>
            </a:r>
          </a:p>
          <a:p>
            <a:endParaRPr lang="en-US" sz="2300" dirty="0">
              <a:latin typeface="Times New Roman" pitchFamily="18" charset="0"/>
              <a:cs typeface="Times New Roman" pitchFamily="18" charset="0"/>
            </a:endParaRPr>
          </a:p>
          <a:p>
            <a:r>
              <a:rPr lang="en-US" sz="2300" dirty="0">
                <a:latin typeface="Times New Roman" pitchFamily="18" charset="0"/>
                <a:cs typeface="Times New Roman" pitchFamily="18" charset="0"/>
              </a:rPr>
              <a:t>Children with parents who are active in their schools perform better academically and behaviorally.</a:t>
            </a:r>
          </a:p>
          <a:p>
            <a:endParaRPr lang="en-US" sz="1600" dirty="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a:p>
            <a:pPr>
              <a:buNone/>
            </a:pPr>
            <a:r>
              <a:rPr lang="en-US" sz="800" dirty="0">
                <a:latin typeface="Times New Roman" pitchFamily="18" charset="0"/>
                <a:cs typeface="Times New Roman" pitchFamily="18" charset="0"/>
              </a:rPr>
              <a:t>					Citations</a:t>
            </a:r>
          </a:p>
          <a:p>
            <a:pPr>
              <a:buNone/>
            </a:pPr>
            <a:r>
              <a:rPr lang="en-US" sz="800" dirty="0">
                <a:latin typeface="Times New Roman" pitchFamily="18" charset="0"/>
                <a:cs typeface="Times New Roman" pitchFamily="18" charset="0"/>
              </a:rPr>
              <a:t>Jeynes, W. H. (2003). A meta-analysis: The effects of parental involvement on minority children's academic achievement. Education and Urban Society, 35(2), 202-218. doi:10.1177/0013124502239392</a:t>
            </a:r>
          </a:p>
          <a:p>
            <a:pPr>
              <a:buNone/>
            </a:pPr>
            <a:r>
              <a:rPr lang="en-US" sz="800" dirty="0">
                <a:latin typeface="Times New Roman" pitchFamily="18" charset="0"/>
                <a:cs typeface="Times New Roman" pitchFamily="18" charset="0"/>
              </a:rPr>
              <a:t>Trotman, M. F. (2001). Involving the African American parent: Recommendations to increase the level of parent involvement within African American families. The Journal of Negro Education, 70(4, African American Children with Special Needs), 275-285. Retrieved from http://www.jstor.org/stable/3211280</a:t>
            </a:r>
          </a:p>
          <a:p>
            <a:pPr>
              <a:buNone/>
            </a:pPr>
            <a:endParaRPr lang="en-US" sz="800" dirty="0">
              <a:latin typeface="Times New Roman" pitchFamily="18" charset="0"/>
              <a:cs typeface="Times New Roman" pitchFamily="18" charset="0"/>
            </a:endParaRPr>
          </a:p>
          <a:p>
            <a:pPr>
              <a:buNone/>
            </a:pPr>
            <a:endParaRPr lang="en-US" sz="1600" dirty="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a:p>
            <a:endParaRPr lang="en-US" sz="1600" dirty="0"/>
          </a:p>
        </p:txBody>
      </p:sp>
      <p:sp>
        <p:nvSpPr>
          <p:cNvPr id="3" name="Footer Placeholder 2"/>
          <p:cNvSpPr>
            <a:spLocks noGrp="1"/>
          </p:cNvSpPr>
          <p:nvPr>
            <p:ph type="ftr" sz="quarter" idx="11"/>
          </p:nvPr>
        </p:nvSpPr>
        <p:spPr/>
        <p:txBody>
          <a:bodyPr/>
          <a:lstStyle/>
          <a:p>
            <a:r>
              <a:rPr lang="en-US" dirty="0"/>
              <a:t>Copyright 2010 M.Davis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4</a:t>
            </a:fld>
            <a:endParaRPr lang="en-US" dirty="0"/>
          </a:p>
        </p:txBody>
      </p:sp>
      <p:sp>
        <p:nvSpPr>
          <p:cNvPr id="5" name="Title 4"/>
          <p:cNvSpPr>
            <a:spLocks noGrp="1"/>
          </p:cNvSpPr>
          <p:nvPr>
            <p:ph type="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Relationship Between Parental Involvement and Academic Achievement</a:t>
            </a:r>
          </a:p>
        </p:txBody>
      </p:sp>
      <p:pic>
        <p:nvPicPr>
          <p:cNvPr id="6" name="Picture 5" descr="1029825_top_education_1.jpg"/>
          <p:cNvPicPr>
            <a:picLocks noChangeAspect="1"/>
          </p:cNvPicPr>
          <p:nvPr/>
        </p:nvPicPr>
        <p:blipFill>
          <a:blip r:embed="rId4" cstate="print"/>
          <a:stretch>
            <a:fillRect/>
          </a:stretch>
        </p:blipFill>
        <p:spPr>
          <a:xfrm>
            <a:off x="7696200" y="609600"/>
            <a:ext cx="714375" cy="990600"/>
          </a:xfrm>
          <a:prstGeom prst="rect">
            <a:avLst/>
          </a:prstGeom>
        </p:spPr>
      </p:pic>
      <p:pic>
        <p:nvPicPr>
          <p:cNvPr id="7" name="~PP808.WAV">
            <a:hlinkClick r:id="" action="ppaction://media"/>
          </p:cNvPr>
          <p:cNvPicPr>
            <a:picLocks noRot="1" noChangeAspect="1"/>
          </p:cNvPicPr>
          <p:nvPr>
            <a:wavAudioFile r:embed="rId1" name="~PP808.WAV"/>
          </p:nvPr>
        </p:nvPicPr>
        <p:blipFill>
          <a:blip r:embed="rId5" cstate="print"/>
          <a:stretch>
            <a:fillRect/>
          </a:stretch>
        </p:blipFill>
        <p:spPr>
          <a:xfrm>
            <a:off x="0" y="6462713"/>
            <a:ext cx="304800" cy="304800"/>
          </a:xfrm>
          <a:prstGeom prst="rect">
            <a:avLst/>
          </a:prstGeom>
        </p:spPr>
      </p:pic>
      <p:sp>
        <p:nvSpPr>
          <p:cNvPr id="9" name="TextBox 8"/>
          <p:cNvSpPr txBox="1"/>
          <p:nvPr/>
        </p:nvSpPr>
        <p:spPr>
          <a:xfrm>
            <a:off x="7620000" y="1676400"/>
            <a:ext cx="838200" cy="215444"/>
          </a:xfrm>
          <a:prstGeom prst="rect">
            <a:avLst/>
          </a:prstGeom>
          <a:noFill/>
        </p:spPr>
        <p:txBody>
          <a:bodyPr wrap="square" rtlCol="0">
            <a:spAutoFit/>
          </a:bodyPr>
          <a:lstStyle/>
          <a:p>
            <a:r>
              <a:rPr lang="en-US" sz="800" dirty="0"/>
              <a:t>Stock.xchng</a:t>
            </a:r>
          </a:p>
        </p:txBody>
      </p:sp>
    </p:spTree>
  </p:cSld>
  <p:clrMapOvr>
    <a:masterClrMapping/>
  </p:clrMapOvr>
  <p:transition advTm="3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1"/>
            <a:ext cx="8229600" cy="2362200"/>
          </a:xfrm>
        </p:spPr>
        <p:txBody>
          <a:bodyPr>
            <a:normAutofit/>
          </a:bodyPr>
          <a:lstStyle/>
          <a:p>
            <a:pPr>
              <a:buNone/>
            </a:pPr>
            <a:endParaRPr lang="en-US" sz="2000" dirty="0">
              <a:latin typeface="Times New Roman" pitchFamily="18" charset="0"/>
              <a:cs typeface="Times New Roman" pitchFamily="18" charset="0"/>
            </a:endParaRPr>
          </a:p>
          <a:p>
            <a:pPr>
              <a:buNone/>
            </a:pPr>
            <a:r>
              <a:rPr lang="en-US" sz="2000" dirty="0">
                <a:latin typeface="Times New Roman" pitchFamily="18" charset="0"/>
                <a:cs typeface="Times New Roman" pitchFamily="18" charset="0"/>
              </a:rPr>
              <a:t>Smalley and Reyes-Blanes (2001) found the following:</a:t>
            </a:r>
          </a:p>
          <a:p>
            <a:pPr>
              <a:buNone/>
            </a:pPr>
            <a:r>
              <a:rPr lang="en-US" sz="2000" dirty="0">
                <a:latin typeface="Times New Roman" pitchFamily="18" charset="0"/>
                <a:cs typeface="Times New Roman" pitchFamily="18" charset="0"/>
              </a:rPr>
              <a:t>	“Parental involvement affects student achievement regardless of economic, racial, or cultural background (Wilkinson, 1990). When parents share in-depth and long-term understanding of their children’s strengths, needs, experiences, and problems, teachers create age-and culturally-appropriate social and academic programs.” (p. 518)</a:t>
            </a:r>
          </a:p>
        </p:txBody>
      </p:sp>
      <p:sp>
        <p:nvSpPr>
          <p:cNvPr id="3" name="Footer Placeholder 2"/>
          <p:cNvSpPr>
            <a:spLocks noGrp="1"/>
          </p:cNvSpPr>
          <p:nvPr>
            <p:ph type="ftr" sz="quarter" idx="11"/>
          </p:nvPr>
        </p:nvSpPr>
        <p:spPr/>
        <p:txBody>
          <a:bodyPr/>
          <a:lstStyle/>
          <a:p>
            <a:r>
              <a:rPr lang="en-US" dirty="0"/>
              <a:t>Copyright 2010 M.Davis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5</a:t>
            </a:fld>
            <a:endParaRPr lang="en-US" dirty="0"/>
          </a:p>
        </p:txBody>
      </p:sp>
      <p:sp>
        <p:nvSpPr>
          <p:cNvPr id="5" name="Title 4"/>
          <p:cNvSpPr>
            <a:spLocks noGrp="1"/>
          </p:cNvSpPr>
          <p:nvPr>
            <p:ph type="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Relationship Between Parental Involvement and Academic Achievement</a:t>
            </a:r>
            <a:endParaRPr lang="en-US" dirty="0"/>
          </a:p>
        </p:txBody>
      </p:sp>
      <p:pic>
        <p:nvPicPr>
          <p:cNvPr id="6" name="~PP743.WAV">
            <a:hlinkClick r:id="" action="ppaction://media"/>
          </p:cNvPr>
          <p:cNvPicPr>
            <a:picLocks noRot="1" noChangeAspect="1"/>
          </p:cNvPicPr>
          <p:nvPr>
            <a:wavAudioFile r:embed="rId1" name="~PP743.WAV"/>
          </p:nvPr>
        </p:nvPicPr>
        <p:blipFill>
          <a:blip r:embed="rId4" cstate="print"/>
          <a:stretch>
            <a:fillRect/>
          </a:stretch>
        </p:blipFill>
        <p:spPr>
          <a:xfrm>
            <a:off x="0" y="6462713"/>
            <a:ext cx="304800" cy="304800"/>
          </a:xfrm>
          <a:prstGeom prst="rect">
            <a:avLst/>
          </a:prstGeom>
        </p:spPr>
      </p:pic>
    </p:spTree>
  </p:cSld>
  <p:clrMapOvr>
    <a:masterClrMapping/>
  </p:clrMapOvr>
  <p:transition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endParaRPr lang="en-US" sz="2400" dirty="0"/>
          </a:p>
          <a:p>
            <a:r>
              <a:rPr lang="en-US" sz="2400" dirty="0"/>
              <a:t>Involvement within the school</a:t>
            </a:r>
          </a:p>
          <a:p>
            <a:endParaRPr lang="en-US" sz="2400" dirty="0"/>
          </a:p>
          <a:p>
            <a:r>
              <a:rPr lang="en-US" sz="2400" dirty="0"/>
              <a:t>Involvement in the child’s education when at home</a:t>
            </a:r>
          </a:p>
          <a:p>
            <a:endParaRPr lang="en-US" sz="2400" dirty="0"/>
          </a:p>
          <a:p>
            <a:r>
              <a:rPr lang="en-US" sz="2400" dirty="0"/>
              <a:t>Involvement within the community</a:t>
            </a:r>
          </a:p>
          <a:p>
            <a:endParaRPr lang="en-US" sz="2400" dirty="0"/>
          </a:p>
          <a:p>
            <a:pPr>
              <a:buNone/>
            </a:pPr>
            <a:endParaRPr lang="en-US" sz="2400" dirty="0"/>
          </a:p>
        </p:txBody>
      </p:sp>
      <p:sp>
        <p:nvSpPr>
          <p:cNvPr id="5" name="Footer Placeholder 4"/>
          <p:cNvSpPr>
            <a:spLocks noGrp="1"/>
          </p:cNvSpPr>
          <p:nvPr>
            <p:ph type="ftr" sz="quarter" idx="11"/>
          </p:nvPr>
        </p:nvSpPr>
        <p:spPr>
          <a:xfrm>
            <a:off x="381000" y="5867400"/>
            <a:ext cx="8305800" cy="905669"/>
          </a:xfrm>
        </p:spPr>
        <p:txBody>
          <a:bodyPr/>
          <a:lstStyle/>
          <a:p>
            <a:r>
              <a:rPr lang="en-US" dirty="0"/>
              <a:t>Copyright 2010 M.Davis</a:t>
            </a:r>
          </a:p>
        </p:txBody>
      </p:sp>
      <p:sp>
        <p:nvSpPr>
          <p:cNvPr id="3" name="Slide Number Placeholder 2"/>
          <p:cNvSpPr>
            <a:spLocks noGrp="1"/>
          </p:cNvSpPr>
          <p:nvPr>
            <p:ph type="sldNum" sz="quarter" idx="12"/>
          </p:nvPr>
        </p:nvSpPr>
        <p:spPr/>
        <p:txBody>
          <a:bodyPr/>
          <a:lstStyle/>
          <a:p>
            <a:fld id="{B3775ABA-4C6B-4D47-B3E7-44D36B2236B3}" type="slidenum">
              <a:rPr lang="en-US" smtClean="0"/>
              <a:pPr/>
              <a:t>6</a:t>
            </a:fld>
            <a:endParaRPr lang="en-US" dirty="0"/>
          </a:p>
        </p:txBody>
      </p:sp>
      <p:sp>
        <p:nvSpPr>
          <p:cNvPr id="4" name="Title 3"/>
          <p:cNvSpPr>
            <a:spLocks noGrp="1"/>
          </p:cNvSpPr>
          <p:nvPr>
            <p:ph type="title"/>
          </p:nvPr>
        </p:nvSpPr>
        <p:spPr/>
        <p:txBody>
          <a:bodyPr>
            <a:normAutofit fontScale="90000"/>
          </a:bodyPr>
          <a:lstStyle/>
          <a:p>
            <a:pPr algn="ctr"/>
            <a:r>
              <a:rPr lang="en-US" dirty="0">
                <a:latin typeface="Times New Roman" pitchFamily="18" charset="0"/>
                <a:cs typeface="Times New Roman" pitchFamily="18" charset="0"/>
              </a:rPr>
              <a:t> </a:t>
            </a:r>
            <a:r>
              <a:rPr lang="en-US" dirty="0">
                <a:solidFill>
                  <a:schemeClr val="tx1"/>
                </a:solidFill>
                <a:latin typeface="Times New Roman" pitchFamily="18" charset="0"/>
                <a:cs typeface="Times New Roman" pitchFamily="18" charset="0"/>
              </a:rPr>
              <a:t>Different Types of Parental Involvement </a:t>
            </a:r>
            <a:endParaRPr lang="en-US" dirty="0">
              <a:latin typeface="Times New Roman" pitchFamily="18" charset="0"/>
              <a:cs typeface="Times New Roman" pitchFamily="18" charset="0"/>
            </a:endParaRPr>
          </a:p>
        </p:txBody>
      </p:sp>
      <p:pic>
        <p:nvPicPr>
          <p:cNvPr id="6" name="Picture 5" descr="788179_brothers_and_sisters.jpg"/>
          <p:cNvPicPr>
            <a:picLocks noChangeAspect="1"/>
          </p:cNvPicPr>
          <p:nvPr/>
        </p:nvPicPr>
        <p:blipFill>
          <a:blip r:embed="rId4" cstate="print"/>
          <a:stretch>
            <a:fillRect/>
          </a:stretch>
        </p:blipFill>
        <p:spPr>
          <a:xfrm>
            <a:off x="3352800" y="4267200"/>
            <a:ext cx="2638682" cy="1952625"/>
          </a:xfrm>
          <a:prstGeom prst="rect">
            <a:avLst/>
          </a:prstGeom>
        </p:spPr>
      </p:pic>
      <p:pic>
        <p:nvPicPr>
          <p:cNvPr id="7" name="~PP164.WAV">
            <a:hlinkClick r:id="" action="ppaction://media"/>
          </p:cNvPr>
          <p:cNvPicPr>
            <a:picLocks noRot="1" noChangeAspect="1"/>
          </p:cNvPicPr>
          <p:nvPr>
            <a:wavAudioFile r:embed="rId1" name="~PP164.WAV"/>
          </p:nvPr>
        </p:nvPicPr>
        <p:blipFill>
          <a:blip r:embed="rId5" cstate="print"/>
          <a:stretch>
            <a:fillRect/>
          </a:stretch>
        </p:blipFill>
        <p:spPr>
          <a:xfrm>
            <a:off x="0" y="6462713"/>
            <a:ext cx="304800" cy="304800"/>
          </a:xfrm>
          <a:prstGeom prst="rect">
            <a:avLst/>
          </a:prstGeom>
        </p:spPr>
      </p:pic>
      <p:sp>
        <p:nvSpPr>
          <p:cNvPr id="9" name="TextBox 8"/>
          <p:cNvSpPr txBox="1"/>
          <p:nvPr/>
        </p:nvSpPr>
        <p:spPr>
          <a:xfrm>
            <a:off x="3810000" y="6324600"/>
            <a:ext cx="1600200" cy="215444"/>
          </a:xfrm>
          <a:prstGeom prst="rect">
            <a:avLst/>
          </a:prstGeom>
          <a:noFill/>
        </p:spPr>
        <p:txBody>
          <a:bodyPr wrap="square" rtlCol="0">
            <a:spAutoFit/>
          </a:bodyPr>
          <a:lstStyle/>
          <a:p>
            <a:pPr algn="ctr"/>
            <a:r>
              <a:rPr lang="en-US" sz="800" dirty="0"/>
              <a:t>Stock.xchng</a:t>
            </a:r>
          </a:p>
        </p:txBody>
      </p:sp>
    </p:spTree>
  </p:cSld>
  <p:clrMapOvr>
    <a:masterClrMapping/>
  </p:clrMapOvr>
  <p:transition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latin typeface="Times New Roman" pitchFamily="18" charset="0"/>
                <a:cs typeface="Times New Roman" pitchFamily="18" charset="0"/>
              </a:rPr>
              <a:t>Harry, B., Allen, N., &amp; McLaughlin, M. (1995). </a:t>
            </a:r>
          </a:p>
          <a:p>
            <a:pPr lvl="1"/>
            <a:r>
              <a:rPr lang="en-US" sz="1600" dirty="0">
                <a:latin typeface="Times New Roman" pitchFamily="18" charset="0"/>
                <a:cs typeface="Times New Roman" pitchFamily="18" charset="0"/>
              </a:rPr>
              <a:t>Found that major deterrents of communication between parents and teachers were:</a:t>
            </a:r>
          </a:p>
          <a:p>
            <a:pPr lvl="2"/>
            <a:r>
              <a:rPr lang="en-US" sz="1400" dirty="0">
                <a:latin typeface="Times New Roman" pitchFamily="18" charset="0"/>
                <a:cs typeface="Times New Roman" pitchFamily="18" charset="0"/>
              </a:rPr>
              <a:t>Inflexibility and limited time of conferences</a:t>
            </a:r>
          </a:p>
          <a:p>
            <a:pPr lvl="2"/>
            <a:r>
              <a:rPr lang="en-US" sz="1400" dirty="0">
                <a:latin typeface="Times New Roman" pitchFamily="18" charset="0"/>
                <a:cs typeface="Times New Roman" pitchFamily="18" charset="0"/>
              </a:rPr>
              <a:t>Increase in attention paid to documents as opposed to participation</a:t>
            </a:r>
          </a:p>
          <a:p>
            <a:pPr lvl="2"/>
            <a:r>
              <a:rPr lang="en-US" sz="1400" dirty="0">
                <a:latin typeface="Times New Roman" pitchFamily="18" charset="0"/>
                <a:cs typeface="Times New Roman" pitchFamily="18" charset="0"/>
              </a:rPr>
              <a:t>The use of jargon</a:t>
            </a:r>
          </a:p>
          <a:p>
            <a:pPr lvl="2"/>
            <a:r>
              <a:rPr lang="en-US" sz="1400" dirty="0">
                <a:latin typeface="Times New Roman" pitchFamily="18" charset="0"/>
                <a:cs typeface="Times New Roman" pitchFamily="18" charset="0"/>
              </a:rPr>
              <a:t>The implication that professionals were the only ones with the capability to make decisions about the children</a:t>
            </a:r>
          </a:p>
          <a:p>
            <a:r>
              <a:rPr lang="en-US" sz="2000" dirty="0">
                <a:latin typeface="Times New Roman" pitchFamily="18" charset="0"/>
                <a:cs typeface="Times New Roman" pitchFamily="18" charset="0"/>
              </a:rPr>
              <a:t>Hill, N. E., &amp; Tyson, D. F. (2009).</a:t>
            </a:r>
          </a:p>
          <a:p>
            <a:pPr lvl="1"/>
            <a:r>
              <a:rPr lang="en-US" sz="1600" dirty="0">
                <a:latin typeface="Times New Roman" pitchFamily="18" charset="0"/>
                <a:cs typeface="Times New Roman" pitchFamily="18" charset="0"/>
              </a:rPr>
              <a:t>Meta-analysis comparing which types of parental involvement are most related to academic achievement </a:t>
            </a:r>
          </a:p>
          <a:p>
            <a:pPr lvl="2"/>
            <a:r>
              <a:rPr lang="en-US" sz="1400" dirty="0">
                <a:latin typeface="Times New Roman" pitchFamily="18" charset="0"/>
                <a:cs typeface="Times New Roman" pitchFamily="18" charset="0"/>
              </a:rPr>
              <a:t>Demonstrated positive relationship between general parental involvement and achievement</a:t>
            </a:r>
          </a:p>
          <a:p>
            <a:pPr lvl="2"/>
            <a:r>
              <a:rPr lang="en-US" sz="1400" dirty="0">
                <a:latin typeface="Times New Roman" pitchFamily="18" charset="0"/>
                <a:cs typeface="Times New Roman" pitchFamily="18" charset="0"/>
              </a:rPr>
              <a:t>Academic socialization had the strongest positive relationship to academic achievement</a:t>
            </a:r>
          </a:p>
          <a:p>
            <a:pPr lvl="2"/>
            <a:r>
              <a:rPr lang="en-US" sz="1400" dirty="0">
                <a:latin typeface="Times New Roman" pitchFamily="18" charset="0"/>
                <a:cs typeface="Times New Roman" pitchFamily="18" charset="0"/>
              </a:rPr>
              <a:t>While school-based involvement had a positive relationship, it wasn’t as strong as academic socialization</a:t>
            </a:r>
          </a:p>
          <a:p>
            <a:pPr lvl="2"/>
            <a:r>
              <a:rPr lang="en-US" sz="1400" dirty="0">
                <a:latin typeface="Times New Roman" pitchFamily="18" charset="0"/>
                <a:cs typeface="Times New Roman" pitchFamily="18" charset="0"/>
              </a:rPr>
              <a:t>All types of home-based involvement were positively related to achievement, except for assistance with homework</a:t>
            </a:r>
          </a:p>
          <a:p>
            <a:pPr>
              <a:buNone/>
            </a:pPr>
            <a:endParaRPr lang="en-US" dirty="0">
              <a:latin typeface="Times New Roman" pitchFamily="18" charset="0"/>
              <a:cs typeface="Times New Roman" pitchFamily="18" charset="0"/>
            </a:endParaRPr>
          </a:p>
        </p:txBody>
      </p:sp>
      <p:sp>
        <p:nvSpPr>
          <p:cNvPr id="3" name="Footer Placeholder 2"/>
          <p:cNvSpPr>
            <a:spLocks noGrp="1"/>
          </p:cNvSpPr>
          <p:nvPr>
            <p:ph type="ftr" sz="quarter" idx="11"/>
          </p:nvPr>
        </p:nvSpPr>
        <p:spPr/>
        <p:txBody>
          <a:bodyPr/>
          <a:lstStyle/>
          <a:p>
            <a:r>
              <a:rPr lang="en-US" dirty="0"/>
              <a:t>Copyright 2010 M.Davis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7</a:t>
            </a:fld>
            <a:endParaRPr lang="en-US" dirty="0"/>
          </a:p>
        </p:txBody>
      </p:sp>
      <p:sp>
        <p:nvSpPr>
          <p:cNvPr id="5" name="Title 4"/>
          <p:cNvSpPr>
            <a:spLocks noGrp="1"/>
          </p:cNvSpPr>
          <p:nvPr>
            <p:ph type="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Research on African American Parental Involvement</a:t>
            </a:r>
          </a:p>
        </p:txBody>
      </p:sp>
      <p:pic>
        <p:nvPicPr>
          <p:cNvPr id="8" name="~PP3081.WAV">
            <a:hlinkClick r:id="" action="ppaction://media"/>
          </p:cNvPr>
          <p:cNvPicPr>
            <a:picLocks noRot="1" noChangeAspect="1"/>
          </p:cNvPicPr>
          <p:nvPr>
            <a:wavAudioFile r:embed="rId1" name="~PP3081.WAV"/>
          </p:nvPr>
        </p:nvPicPr>
        <p:blipFill>
          <a:blip r:embed="rId4" cstate="print"/>
          <a:stretch>
            <a:fillRect/>
          </a:stretch>
        </p:blipFill>
        <p:spPr>
          <a:xfrm>
            <a:off x="0" y="6462713"/>
            <a:ext cx="304800" cy="304800"/>
          </a:xfrm>
          <a:prstGeom prst="rect">
            <a:avLst/>
          </a:prstGeom>
        </p:spPr>
      </p:pic>
    </p:spTree>
  </p:cSld>
  <p:clrMapOvr>
    <a:masterClrMapping/>
  </p:clrMapOvr>
  <p:transition advTm="3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latin typeface="Times New Roman" pitchFamily="18" charset="0"/>
                <a:cs typeface="Times New Roman" pitchFamily="18" charset="0"/>
              </a:rPr>
              <a:t>Jeynes, W. H. (2003).</a:t>
            </a:r>
          </a:p>
          <a:p>
            <a:pPr lvl="1"/>
            <a:r>
              <a:rPr lang="en-US" sz="1600" dirty="0">
                <a:latin typeface="Times New Roman" pitchFamily="18" charset="0"/>
                <a:cs typeface="Times New Roman" pitchFamily="18" charset="0"/>
              </a:rPr>
              <a:t>Meta-analysis comparing different components of parental involvement and how they affect the different components of academic achievement for different races</a:t>
            </a:r>
          </a:p>
          <a:p>
            <a:pPr lvl="2"/>
            <a:r>
              <a:rPr lang="en-US" sz="1400" dirty="0">
                <a:latin typeface="Times New Roman" pitchFamily="18" charset="0"/>
                <a:cs typeface="Times New Roman" pitchFamily="18" charset="0"/>
              </a:rPr>
              <a:t>All components of parental involvement had a significant affect on academic achievement for African Americans</a:t>
            </a:r>
          </a:p>
          <a:p>
            <a:pPr lvl="2"/>
            <a:r>
              <a:rPr lang="en-US" sz="1400" dirty="0">
                <a:latin typeface="Times New Roman" pitchFamily="18" charset="0"/>
                <a:cs typeface="Times New Roman" pitchFamily="18" charset="0"/>
              </a:rPr>
              <a:t>Parental involvement had a greater affect on standardized test scores than it did on GPA</a:t>
            </a:r>
          </a:p>
          <a:p>
            <a:pPr lvl="2"/>
            <a:r>
              <a:rPr lang="en-US" sz="1400" dirty="0">
                <a:latin typeface="Times New Roman" pitchFamily="18" charset="0"/>
                <a:cs typeface="Times New Roman" pitchFamily="18" charset="0"/>
              </a:rPr>
              <a:t>Parental involvement affected African Americans more so than Asian Americans</a:t>
            </a:r>
          </a:p>
          <a:p>
            <a:r>
              <a:rPr lang="en-US" sz="2000" dirty="0">
                <a:latin typeface="Times New Roman" pitchFamily="18" charset="0"/>
                <a:cs typeface="Times New Roman" pitchFamily="18" charset="0"/>
              </a:rPr>
              <a:t>Jeynes, W. H. (2005).</a:t>
            </a:r>
          </a:p>
          <a:p>
            <a:pPr lvl="1"/>
            <a:r>
              <a:rPr lang="en-US" sz="1600" dirty="0">
                <a:latin typeface="Times New Roman" pitchFamily="18" charset="0"/>
                <a:cs typeface="Times New Roman" pitchFamily="18" charset="0"/>
              </a:rPr>
              <a:t>Meta-analysis on the relationship between African American parental involvement and it’s affect on academic achievement</a:t>
            </a:r>
          </a:p>
          <a:p>
            <a:pPr lvl="2"/>
            <a:r>
              <a:rPr lang="en-US" sz="1400" dirty="0">
                <a:latin typeface="Times New Roman" pitchFamily="18" charset="0"/>
                <a:cs typeface="Times New Roman" pitchFamily="18" charset="0"/>
              </a:rPr>
              <a:t>Parental expectations had the largest affect on academic achievement</a:t>
            </a:r>
          </a:p>
          <a:p>
            <a:pPr lvl="2"/>
            <a:r>
              <a:rPr lang="en-US" sz="1400" dirty="0">
                <a:latin typeface="Times New Roman" pitchFamily="18" charset="0"/>
                <a:cs typeface="Times New Roman" pitchFamily="18" charset="0"/>
              </a:rPr>
              <a:t>Parent reading, along with parental attendance and participation in school, affected academic achievement, but not as significantly as parental expectations</a:t>
            </a:r>
          </a:p>
          <a:p>
            <a:pPr lvl="2"/>
            <a:r>
              <a:rPr lang="en-US" sz="1400" dirty="0">
                <a:latin typeface="Times New Roman" pitchFamily="18" charset="0"/>
                <a:cs typeface="Times New Roman" pitchFamily="18" charset="0"/>
              </a:rPr>
              <a:t>Checking homework did not significantly affect academic achievement</a:t>
            </a:r>
          </a:p>
          <a:p>
            <a:pPr lvl="2"/>
            <a:r>
              <a:rPr lang="en-US" sz="1400" dirty="0">
                <a:latin typeface="Times New Roman" pitchFamily="18" charset="0"/>
                <a:cs typeface="Times New Roman" pitchFamily="18" charset="0"/>
              </a:rPr>
              <a:t>Found that all races benefit from parental involvement</a:t>
            </a:r>
          </a:p>
          <a:p>
            <a:pPr lvl="2"/>
            <a:r>
              <a:rPr lang="en-US" sz="1400" dirty="0">
                <a:latin typeface="Times New Roman" pitchFamily="18" charset="0"/>
                <a:cs typeface="Times New Roman" pitchFamily="18" charset="0"/>
              </a:rPr>
              <a:t>Parent programs are positively related to academic achievement</a:t>
            </a:r>
          </a:p>
          <a:p>
            <a:pPr lvl="2"/>
            <a:endParaRPr lang="en-US" sz="14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p:txBody>
      </p:sp>
      <p:sp>
        <p:nvSpPr>
          <p:cNvPr id="3" name="Footer Placeholder 2"/>
          <p:cNvSpPr>
            <a:spLocks noGrp="1"/>
          </p:cNvSpPr>
          <p:nvPr>
            <p:ph type="ftr" sz="quarter" idx="11"/>
          </p:nvPr>
        </p:nvSpPr>
        <p:spPr/>
        <p:txBody>
          <a:bodyPr/>
          <a:lstStyle/>
          <a:p>
            <a:r>
              <a:rPr lang="en-US" dirty="0"/>
              <a:t>Copyright 2010 M.Davis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8</a:t>
            </a:fld>
            <a:endParaRPr lang="en-US" dirty="0"/>
          </a:p>
        </p:txBody>
      </p:sp>
      <p:sp>
        <p:nvSpPr>
          <p:cNvPr id="5" name="Title 4"/>
          <p:cNvSpPr>
            <a:spLocks noGrp="1"/>
          </p:cNvSpPr>
          <p:nvPr>
            <p:ph type="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Research on African American Parental Involvement</a:t>
            </a:r>
            <a:endParaRPr lang="en-US" dirty="0"/>
          </a:p>
        </p:txBody>
      </p:sp>
      <p:pic>
        <p:nvPicPr>
          <p:cNvPr id="7" name="~PP3897.WAV">
            <a:hlinkClick r:id="" action="ppaction://media"/>
          </p:cNvPr>
          <p:cNvPicPr>
            <a:picLocks noRot="1" noChangeAspect="1"/>
          </p:cNvPicPr>
          <p:nvPr>
            <a:wavAudioFile r:embed="rId1" name="~PP3897.WAV"/>
          </p:nvPr>
        </p:nvPicPr>
        <p:blipFill>
          <a:blip r:embed="rId4" cstate="print"/>
          <a:stretch>
            <a:fillRect/>
          </a:stretch>
        </p:blipFill>
        <p:spPr>
          <a:xfrm>
            <a:off x="0" y="6462713"/>
            <a:ext cx="304800" cy="304800"/>
          </a:xfrm>
          <a:prstGeom prst="rect">
            <a:avLst/>
          </a:prstGeom>
        </p:spPr>
      </p:pic>
    </p:spTree>
  </p:cSld>
  <p:clrMapOvr>
    <a:masterClrMapping/>
  </p:clrMapOvr>
  <p:transition advTm="10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latin typeface="Times New Roman" pitchFamily="18" charset="0"/>
                <a:cs typeface="Times New Roman" pitchFamily="18" charset="0"/>
              </a:rPr>
              <a:t>McKay, M. M., Atkins, M. S., Hawkins, T., Brown, C., &amp; Lynn, C. J. (2003).</a:t>
            </a:r>
          </a:p>
          <a:p>
            <a:pPr lvl="1"/>
            <a:r>
              <a:rPr lang="en-US" sz="1600" dirty="0">
                <a:latin typeface="Times New Roman" pitchFamily="18" charset="0"/>
                <a:cs typeface="Times New Roman" pitchFamily="18" charset="0"/>
              </a:rPr>
              <a:t>Examines the relationship between racial socialization processes and in-school and at-home parental involvement</a:t>
            </a:r>
          </a:p>
          <a:p>
            <a:pPr lvl="1"/>
            <a:endParaRPr lang="en-US" sz="1600" dirty="0">
              <a:latin typeface="Times New Roman" pitchFamily="18" charset="0"/>
              <a:cs typeface="Times New Roman" pitchFamily="18" charset="0"/>
            </a:endParaRPr>
          </a:p>
          <a:p>
            <a:pPr lvl="1"/>
            <a:r>
              <a:rPr lang="en-US" sz="1600" dirty="0">
                <a:latin typeface="Times New Roman" pitchFamily="18" charset="0"/>
                <a:cs typeface="Times New Roman" pitchFamily="18" charset="0"/>
              </a:rPr>
              <a:t>When there are more opportunities for formal contact with the school, parents become more involved at home and at school</a:t>
            </a:r>
          </a:p>
          <a:p>
            <a:pPr lvl="1"/>
            <a:endParaRPr lang="en-US" sz="1600" dirty="0">
              <a:latin typeface="Times New Roman" pitchFamily="18" charset="0"/>
              <a:cs typeface="Times New Roman" pitchFamily="18" charset="0"/>
            </a:endParaRPr>
          </a:p>
        </p:txBody>
      </p:sp>
      <p:sp>
        <p:nvSpPr>
          <p:cNvPr id="3" name="Footer Placeholder 2"/>
          <p:cNvSpPr>
            <a:spLocks noGrp="1"/>
          </p:cNvSpPr>
          <p:nvPr>
            <p:ph type="ftr" sz="quarter" idx="11"/>
          </p:nvPr>
        </p:nvSpPr>
        <p:spPr/>
        <p:txBody>
          <a:bodyPr/>
          <a:lstStyle/>
          <a:p>
            <a:r>
              <a:rPr lang="en-US" dirty="0"/>
              <a:t>Copyright 2010 M.Davis</a:t>
            </a:r>
          </a:p>
        </p:txBody>
      </p:sp>
      <p:sp>
        <p:nvSpPr>
          <p:cNvPr id="4" name="Slide Number Placeholder 3"/>
          <p:cNvSpPr>
            <a:spLocks noGrp="1"/>
          </p:cNvSpPr>
          <p:nvPr>
            <p:ph type="sldNum" sz="quarter" idx="12"/>
          </p:nvPr>
        </p:nvSpPr>
        <p:spPr/>
        <p:txBody>
          <a:bodyPr/>
          <a:lstStyle/>
          <a:p>
            <a:fld id="{B3775ABA-4C6B-4D47-B3E7-44D36B2236B3}" type="slidenum">
              <a:rPr lang="en-US" smtClean="0"/>
              <a:pPr/>
              <a:t>9</a:t>
            </a:fld>
            <a:endParaRPr lang="en-US" dirty="0"/>
          </a:p>
        </p:txBody>
      </p:sp>
      <p:sp>
        <p:nvSpPr>
          <p:cNvPr id="5" name="Title 4"/>
          <p:cNvSpPr>
            <a:spLocks noGrp="1"/>
          </p:cNvSpPr>
          <p:nvPr>
            <p:ph type="title"/>
          </p:nvPr>
        </p:nvSpPr>
        <p:spPr/>
        <p:txBody>
          <a:bodyPr>
            <a:normAutofit fontScale="90000"/>
          </a:bodyPr>
          <a:lstStyle/>
          <a:p>
            <a:pPr algn="ctr"/>
            <a:r>
              <a:rPr lang="en-US" dirty="0">
                <a:solidFill>
                  <a:schemeClr val="tx1"/>
                </a:solidFill>
                <a:latin typeface="Times New Roman" pitchFamily="18" charset="0"/>
                <a:cs typeface="Times New Roman" pitchFamily="18" charset="0"/>
              </a:rPr>
              <a:t>Research on African American Parental Involvement</a:t>
            </a:r>
            <a:endParaRPr lang="en-US" dirty="0"/>
          </a:p>
        </p:txBody>
      </p:sp>
      <p:pic>
        <p:nvPicPr>
          <p:cNvPr id="10" name="~PP3674.WAV">
            <a:hlinkClick r:id="" action="ppaction://media"/>
          </p:cNvPr>
          <p:cNvPicPr>
            <a:picLocks noRot="1" noChangeAspect="1"/>
          </p:cNvPicPr>
          <p:nvPr>
            <a:wavAudioFile r:embed="rId1" name="~PP3674.WAV"/>
          </p:nvPr>
        </p:nvPicPr>
        <p:blipFill>
          <a:blip r:embed="rId4" cstate="print"/>
          <a:stretch>
            <a:fillRect/>
          </a:stretch>
        </p:blipFill>
        <p:spPr>
          <a:xfrm>
            <a:off x="0" y="6462713"/>
            <a:ext cx="304800" cy="304800"/>
          </a:xfrm>
          <a:prstGeom prst="rect">
            <a:avLst/>
          </a:prstGeom>
        </p:spPr>
      </p:pic>
    </p:spTree>
  </p:cSld>
  <p:clrMapOvr>
    <a:masterClrMapping/>
  </p:clrMapOvr>
  <p:transition advTm="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1610</TotalTime>
  <Words>4872</Words>
  <Application>Microsoft Office PowerPoint</Application>
  <PresentationFormat>On-screen Show (4:3)</PresentationFormat>
  <Paragraphs>477</Paragraphs>
  <Slides>29</Slides>
  <Notes>28</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Calibri</vt:lpstr>
      <vt:lpstr>Lucida Sans Unicode</vt:lpstr>
      <vt:lpstr>Times New Roman</vt:lpstr>
      <vt:lpstr>Verdana</vt:lpstr>
      <vt:lpstr>Wingdings 2</vt:lpstr>
      <vt:lpstr>Wingdings 3</vt:lpstr>
      <vt:lpstr>Concourse</vt:lpstr>
      <vt:lpstr>African American Parental Involvement in Early Education</vt:lpstr>
      <vt:lpstr>Why Parental Involvement is so low Among African American Families</vt:lpstr>
      <vt:lpstr>Why Parental Involvement is so low Among African American Families</vt:lpstr>
      <vt:lpstr>Relationship Between Parental Involvement and Academic Achievement</vt:lpstr>
      <vt:lpstr>Relationship Between Parental Involvement and Academic Achievement</vt:lpstr>
      <vt:lpstr> Different Types of Parental Involvement </vt:lpstr>
      <vt:lpstr>Research on African American Parental Involvement</vt:lpstr>
      <vt:lpstr>Research on African American Parental Involvement</vt:lpstr>
      <vt:lpstr>Research on African American Parental Involvement</vt:lpstr>
      <vt:lpstr>Research on African American Parental Involvement</vt:lpstr>
      <vt:lpstr>Parent Programs</vt:lpstr>
      <vt:lpstr>Parent Programs</vt:lpstr>
      <vt:lpstr>Home School Communications with African-American Parents</vt:lpstr>
      <vt:lpstr>Home School Communications with African American Parents</vt:lpstr>
      <vt:lpstr>Case Study</vt:lpstr>
      <vt:lpstr>School’s Role in Increasing Parent Participation</vt:lpstr>
      <vt:lpstr>Teacher’s Role in Increasing Parental Participation</vt:lpstr>
      <vt:lpstr>Parent’s Role in Increasing their Own Participation</vt:lpstr>
      <vt:lpstr>Parent’s Role in Increasing their Own Participation</vt:lpstr>
      <vt:lpstr>Parent’s Role in Increasing their Own Participation</vt:lpstr>
      <vt:lpstr>Parent’s Role in Increasing their Own Participation</vt:lpstr>
      <vt:lpstr>Recommendations for Increasing African American Parental Involvement</vt:lpstr>
      <vt:lpstr>What Schools Should Avoid</vt:lpstr>
      <vt:lpstr>What Teachers Should Avoid</vt:lpstr>
      <vt:lpstr>What Parents Should Avoid</vt:lpstr>
      <vt:lpstr>Case Study Re-Examined</vt:lpstr>
      <vt:lpstr>FAQ: Frequently Asked Questions</vt:lpstr>
      <vt:lpstr>References</vt:lpstr>
      <vt:lpstr>References</vt:lpstr>
    </vt:vector>
  </TitlesOfParts>
  <Company>University of Pittsburgh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African American Parental Involvement in Early Education</dc:title>
  <dc:creator>mcd19</dc:creator>
  <cp:lastModifiedBy>Covaleski, Kylea Joyce</cp:lastModifiedBy>
  <cp:revision>213</cp:revision>
  <dcterms:created xsi:type="dcterms:W3CDTF">2010-03-19T18:18:44Z</dcterms:created>
  <dcterms:modified xsi:type="dcterms:W3CDTF">2019-09-07T17:13:57Z</dcterms:modified>
</cp:coreProperties>
</file>