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t>9/6/2019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Autism in the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A guide to autism in the classroom and how you can make your classroom more conducive to learning!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0"/>
    </mc:Choice>
    <mc:Fallback xmlns="">
      <p:transition spd="slow" advTm="1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/>
              <a:t>Children with autism may have increased difficulty navigating social situations.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 more trouble making and maintaining friendships.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3"/>
    </mc:Choice>
    <mc:Fallback xmlns="">
      <p:transition spd="slow" advTm="17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create an accepting social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Encourage cooperative activities instead of competitive ones. </a:t>
            </a:r>
          </a:p>
          <a:p>
            <a:pPr marL="0" indent="0">
              <a:buNone/>
            </a:pPr>
            <a:r>
              <a:rPr lang="en-US" sz="3200" dirty="0"/>
              <a:t>                       (</a:t>
            </a:r>
            <a:r>
              <a:rPr lang="en-US" sz="3200" dirty="0" err="1"/>
              <a:t>Rotheram</a:t>
            </a:r>
            <a:r>
              <a:rPr lang="en-US" sz="3200" dirty="0"/>
              <a:t>-Fuller et al., 2010)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Speak with the entire class on friendship, accepting others, and tips on conversation.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7"/>
    </mc:Choice>
    <mc:Fallback xmlns="">
      <p:transition spd="slow" advTm="2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Discussion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Book</a:t>
            </a:r>
            <a:r>
              <a:rPr lang="en-US" dirty="0"/>
              <a:t>: Looking After Louis by Lesley Ely and Polly Dunbar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Encourage conversation about including others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Activity</a:t>
            </a:r>
            <a:r>
              <a:rPr lang="en-US" dirty="0"/>
              <a:t>: Based on the book The Green Zone by Joel </a:t>
            </a:r>
            <a:r>
              <a:rPr lang="en-US" dirty="0" err="1"/>
              <a:t>Shaul</a:t>
            </a:r>
            <a:endParaRPr lang="en-US" dirty="0"/>
          </a:p>
          <a:p>
            <a:pPr lvl="1"/>
            <a:r>
              <a:rPr lang="en-US" sz="2000" dirty="0"/>
              <a:t>Build conversation skills for all students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3"/>
    </mc:Choice>
    <mc:Fallback xmlns="">
      <p:transition spd="slow" advTm="13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Keep student’s needs, preferences and learning style in mind.</a:t>
            </a:r>
          </a:p>
          <a:p>
            <a:r>
              <a:rPr lang="en-US" sz="2400" dirty="0"/>
              <a:t>Be aware of the sensory environment in the classroom.</a:t>
            </a:r>
          </a:p>
          <a:p>
            <a:r>
              <a:rPr lang="en-US" sz="2400" dirty="0"/>
              <a:t>Encourage acceptance and communication between all students in the classroom.</a:t>
            </a:r>
          </a:p>
          <a:p>
            <a:r>
              <a:rPr lang="en-US" sz="2400" dirty="0"/>
              <a:t>Use the Classroom Discussion Guide to lead a class, discussing relationships between classmates!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0"/>
    </mc:Choice>
    <mc:Fallback xmlns="">
      <p:transition spd="slow" advTm="3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I learn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student with autism may experience the classroom differently than a typically developing student.</a:t>
            </a:r>
          </a:p>
          <a:p>
            <a:r>
              <a:rPr lang="en-US" dirty="0"/>
              <a:t>Learning about a student’s disability improves understanding about how that student learns. </a:t>
            </a:r>
          </a:p>
          <a:p>
            <a:r>
              <a:rPr lang="en-US" dirty="0"/>
              <a:t>As a teacher, you can alter your classroom in manageable ways that will allow for students with autism to have a better learning experience. </a:t>
            </a:r>
          </a:p>
          <a:p>
            <a:r>
              <a:rPr lang="en-US" dirty="0"/>
              <a:t>Four key classroom features:</a:t>
            </a:r>
          </a:p>
          <a:p>
            <a:pPr lvl="1"/>
            <a:r>
              <a:rPr lang="en-US" dirty="0"/>
              <a:t>Engagement</a:t>
            </a:r>
          </a:p>
          <a:p>
            <a:pPr lvl="1"/>
            <a:r>
              <a:rPr lang="en-US" dirty="0"/>
              <a:t>Sensory Stimuli</a:t>
            </a:r>
          </a:p>
          <a:p>
            <a:pPr lvl="1"/>
            <a:r>
              <a:rPr lang="en-US" dirty="0"/>
              <a:t>Transitions</a:t>
            </a:r>
          </a:p>
          <a:p>
            <a:pPr lvl="1"/>
            <a:r>
              <a:rPr lang="en-US" dirty="0"/>
              <a:t>Social Relationships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4"/>
    </mc:Choice>
    <mc:Fallback xmlns="">
      <p:transition spd="slow" advTm="3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is Autism?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Developmental disorder</a:t>
            </a:r>
          </a:p>
          <a:p>
            <a:pPr lvl="1"/>
            <a:r>
              <a:rPr lang="en-US" sz="2800" dirty="0"/>
              <a:t>experienced differently between individuals</a:t>
            </a:r>
          </a:p>
          <a:p>
            <a:r>
              <a:rPr lang="en-US" sz="2800" dirty="0"/>
              <a:t>Delays in language</a:t>
            </a:r>
          </a:p>
          <a:p>
            <a:pPr lvl="1"/>
            <a:r>
              <a:rPr lang="en-US" sz="2800" dirty="0"/>
              <a:t>May use little to no verbal communication</a:t>
            </a:r>
          </a:p>
          <a:p>
            <a:r>
              <a:rPr lang="en-US" sz="2800" dirty="0"/>
              <a:t>Repetitive behavior</a:t>
            </a:r>
          </a:p>
          <a:p>
            <a:r>
              <a:rPr lang="en-US" sz="2800" dirty="0"/>
              <a:t>Preference for consistent routines</a:t>
            </a:r>
          </a:p>
          <a:p>
            <a:r>
              <a:rPr lang="en-US" sz="2800" dirty="0"/>
              <a:t>Difficulty with social situations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4"/>
    </mc:Choice>
    <mc:Fallback xmlns="">
      <p:transition spd="slow" advTm="2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Students with autism may struggle with maintaining eye contact</a:t>
            </a:r>
          </a:p>
          <a:p>
            <a:pPr lvl="1"/>
            <a:r>
              <a:rPr lang="en-US" sz="2800" dirty="0"/>
              <a:t>No eye contact does not mean that student is not focused! (</a:t>
            </a:r>
            <a:r>
              <a:rPr lang="en-US" sz="2800" dirty="0" err="1"/>
              <a:t>Bagatell</a:t>
            </a:r>
            <a:r>
              <a:rPr lang="en-US" sz="2800" dirty="0"/>
              <a:t>, 2012)</a:t>
            </a:r>
          </a:p>
          <a:p>
            <a:pPr marL="274320" lvl="1" indent="0">
              <a:buNone/>
            </a:pPr>
            <a:endParaRPr lang="en-US" sz="2800" dirty="0"/>
          </a:p>
          <a:p>
            <a:r>
              <a:rPr lang="en-US" sz="2800" dirty="0"/>
              <a:t>May take longer to comprehend question and form response. (</a:t>
            </a:r>
            <a:r>
              <a:rPr lang="en-US" sz="2800" dirty="0" err="1"/>
              <a:t>Kossyvaki</a:t>
            </a:r>
            <a:r>
              <a:rPr lang="en-US" sz="2800" dirty="0"/>
              <a:t>, Jones, &amp;</a:t>
            </a:r>
            <a:r>
              <a:rPr lang="en-US" sz="2800" dirty="0" err="1"/>
              <a:t>Guldberg</a:t>
            </a:r>
            <a:r>
              <a:rPr lang="en-US" sz="2800" dirty="0"/>
              <a:t>, 2012)</a:t>
            </a:r>
          </a:p>
          <a:p>
            <a:pPr marL="0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6"/>
    </mc:Choice>
    <mc:Fallback xmlns="">
      <p:transition spd="slow" advTm="4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help encourage engagement with task?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Allow time after a question for processing and answer-forming</a:t>
            </a:r>
          </a:p>
          <a:p>
            <a:pPr lvl="1"/>
            <a:r>
              <a:rPr lang="en-US" sz="2400" dirty="0"/>
              <a:t>Helpful for all students! (</a:t>
            </a:r>
            <a:r>
              <a:rPr lang="en-US" sz="2400" dirty="0" err="1"/>
              <a:t>Kossyvvaki</a:t>
            </a:r>
            <a:r>
              <a:rPr lang="en-US" sz="2400" dirty="0"/>
              <a:t>, Jones, and </a:t>
            </a:r>
            <a:r>
              <a:rPr lang="en-US" sz="2400" dirty="0" err="1"/>
              <a:t>Guldberg</a:t>
            </a:r>
            <a:r>
              <a:rPr lang="en-US" sz="2400" dirty="0"/>
              <a:t>, 2012)</a:t>
            </a:r>
          </a:p>
          <a:p>
            <a:endParaRPr lang="en-US" sz="2400" dirty="0"/>
          </a:p>
          <a:p>
            <a:r>
              <a:rPr lang="en-US" sz="2400" dirty="0"/>
              <a:t>Don’t reprimand student for apparent lack of focus.</a:t>
            </a:r>
          </a:p>
          <a:p>
            <a:pPr lvl="1"/>
            <a:r>
              <a:rPr lang="en-US" sz="2400" dirty="0"/>
              <a:t>Learn ways to encourage participation</a:t>
            </a:r>
          </a:p>
          <a:p>
            <a:pPr lvl="2"/>
            <a:r>
              <a:rPr lang="en-US" sz="2400" dirty="0"/>
              <a:t>Involve other students? (</a:t>
            </a:r>
            <a:r>
              <a:rPr lang="en-US" sz="2400" dirty="0" err="1"/>
              <a:t>Bagatell</a:t>
            </a:r>
            <a:r>
              <a:rPr lang="en-US" sz="2400" dirty="0"/>
              <a:t>, 2012)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7"/>
    </mc:Choice>
    <mc:Fallback xmlns="">
      <p:transition spd="slow" advTm="4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Sensory Stimuli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Students with autism may be more sensitive to stimuli, such as noise.</a:t>
            </a:r>
          </a:p>
          <a:p>
            <a:endParaRPr lang="en-US" sz="2800" dirty="0"/>
          </a:p>
          <a:p>
            <a:r>
              <a:rPr lang="en-US" sz="2800" dirty="0"/>
              <a:t>Consider sensory preferences in learning - these students may learn better when information is presented in different ways (e.g., visually instead of verbally).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9"/>
    </mc:Choice>
    <mc:Fallback xmlns="">
      <p:transition spd="slow" advTm="1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I help improve my classroom’s sensory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 aware of the noise level in the classroom</a:t>
            </a:r>
          </a:p>
          <a:p>
            <a:pPr lvl="1"/>
            <a:r>
              <a:rPr lang="en-US" sz="2400" dirty="0"/>
              <a:t>Adjust to comfort of child</a:t>
            </a:r>
          </a:p>
          <a:p>
            <a:pPr lvl="1"/>
            <a:r>
              <a:rPr lang="en-US" sz="2400" dirty="0"/>
              <a:t>Other sensory stimuli? Texture?</a:t>
            </a:r>
          </a:p>
          <a:p>
            <a:endParaRPr lang="en-US" sz="2400" dirty="0"/>
          </a:p>
          <a:p>
            <a:r>
              <a:rPr lang="en-US" sz="2400" dirty="0"/>
              <a:t>Think about how the student best learns</a:t>
            </a:r>
          </a:p>
          <a:p>
            <a:pPr lvl="1"/>
            <a:r>
              <a:rPr lang="en-US" sz="2400" dirty="0"/>
              <a:t>Use more than one method – pair pictures with words to help build language skills</a:t>
            </a:r>
          </a:p>
          <a:p>
            <a:pPr lvl="2"/>
            <a:r>
              <a:rPr lang="en-US" sz="2400" dirty="0"/>
              <a:t>All students can benefit from this, too!</a:t>
            </a:r>
          </a:p>
          <a:p>
            <a:pPr marL="548640" lvl="2" indent="0">
              <a:buNone/>
            </a:pPr>
            <a:endParaRPr lang="en-US" sz="2400" dirty="0"/>
          </a:p>
          <a:p>
            <a:pPr marL="548640" lvl="2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Deris</a:t>
            </a:r>
            <a:r>
              <a:rPr lang="en-US" sz="2400" dirty="0"/>
              <a:t> &amp; Di Carlo, 2013)</a:t>
            </a:r>
          </a:p>
          <a:p>
            <a:pPr marL="548640" lvl="2" indent="0">
              <a:buNone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4"/>
    </mc:Choice>
    <mc:Fallback xmlns="">
      <p:transition spd="slow" advTm="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/>
              <a:t>Children with autism often prefer routines and predictability.</a:t>
            </a:r>
          </a:p>
          <a:p>
            <a:endParaRPr lang="en-US" sz="2800" dirty="0"/>
          </a:p>
          <a:p>
            <a:r>
              <a:rPr lang="en-US" sz="2800" dirty="0"/>
              <a:t>Transitions / unexpected changes may cause anxiety.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make transitions more manageable?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Allow student to know ahead of time schedule for the day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Will know when to expect change and what comes next</a:t>
            </a:r>
          </a:p>
          <a:p>
            <a:pPr lvl="1"/>
            <a:r>
              <a:rPr lang="en-US" sz="2400" dirty="0"/>
              <a:t>Can individualize based on student’s learning style</a:t>
            </a:r>
          </a:p>
          <a:p>
            <a:pPr lvl="2"/>
            <a:r>
              <a:rPr lang="en-US" sz="2400" dirty="0"/>
              <a:t>Use visual schedules, timers, etc. (Hume et al., 2014)</a:t>
            </a:r>
          </a:p>
          <a:p>
            <a:pPr lvl="1"/>
            <a:r>
              <a:rPr lang="en-US" sz="2400" dirty="0"/>
              <a:t>Bonus: less time spent on transitions </a:t>
            </a:r>
            <a:r>
              <a:rPr lang="en-US" sz="2400" dirty="0">
                <a:sym typeface="Wingdings" panose="05000000000000000000" pitchFamily="2" charset="2"/>
              </a:rPr>
              <a:t> more time for learning!</a:t>
            </a:r>
          </a:p>
          <a:p>
            <a:pPr marL="274320" lvl="1" indent="0">
              <a:buNone/>
            </a:pP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7"/>
    </mc:Choice>
    <mc:Fallback xmlns="">
      <p:transition spd="slow" advTm="5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366</TotalTime>
  <Words>508</Words>
  <Application>Microsoft Office PowerPoint</Application>
  <PresentationFormat>Widescreen</PresentationFormat>
  <Paragraphs>81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Schoolbook</vt:lpstr>
      <vt:lpstr>Wingdings 2</vt:lpstr>
      <vt:lpstr>View</vt:lpstr>
      <vt:lpstr>Autism in the Classroom</vt:lpstr>
      <vt:lpstr>What will I learn today?</vt:lpstr>
      <vt:lpstr>What is Autism?</vt:lpstr>
      <vt:lpstr>Engagement</vt:lpstr>
      <vt:lpstr>How can I help encourage engagement with task?</vt:lpstr>
      <vt:lpstr>Sensory Stimuli </vt:lpstr>
      <vt:lpstr>How can I help improve my classroom’s sensory environment?</vt:lpstr>
      <vt:lpstr>Transitions</vt:lpstr>
      <vt:lpstr>How can I make transitions more manageable?</vt:lpstr>
      <vt:lpstr>Social Relationships</vt:lpstr>
      <vt:lpstr>How can I create an accepting social environment?</vt:lpstr>
      <vt:lpstr>Classroom Discussion Guide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in the Classroom</dc:title>
  <dc:creator>Maura Dillon</dc:creator>
  <cp:lastModifiedBy>Covaleski, Kylea Joyce</cp:lastModifiedBy>
  <cp:revision>22</cp:revision>
  <dcterms:created xsi:type="dcterms:W3CDTF">2015-03-24T00:00:36Z</dcterms:created>
  <dcterms:modified xsi:type="dcterms:W3CDTF">2019-09-07T00:48:48Z</dcterms:modified>
</cp:coreProperties>
</file>