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96" r:id="rId1"/>
  </p:sldMasterIdLst>
  <p:notesMasterIdLst>
    <p:notesMasterId r:id="rId24"/>
  </p:notesMasterIdLst>
  <p:handoutMasterIdLst>
    <p:handoutMasterId r:id="rId25"/>
  </p:handoutMasterIdLst>
  <p:sldIdLst>
    <p:sldId id="256" r:id="rId2"/>
    <p:sldId id="278" r:id="rId3"/>
    <p:sldId id="279" r:id="rId4"/>
    <p:sldId id="257" r:id="rId5"/>
    <p:sldId id="274" r:id="rId6"/>
    <p:sldId id="258" r:id="rId7"/>
    <p:sldId id="270" r:id="rId8"/>
    <p:sldId id="272" r:id="rId9"/>
    <p:sldId id="259" r:id="rId10"/>
    <p:sldId id="275" r:id="rId11"/>
    <p:sldId id="260" r:id="rId12"/>
    <p:sldId id="261" r:id="rId13"/>
    <p:sldId id="263" r:id="rId14"/>
    <p:sldId id="262" r:id="rId15"/>
    <p:sldId id="266" r:id="rId16"/>
    <p:sldId id="273" r:id="rId17"/>
    <p:sldId id="276" r:id="rId18"/>
    <p:sldId id="264" r:id="rId19"/>
    <p:sldId id="265" r:id="rId20"/>
    <p:sldId id="267" r:id="rId21"/>
    <p:sldId id="277" r:id="rId22"/>
    <p:sldId id="268"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96" autoAdjust="0"/>
    <p:restoredTop sz="68065" autoAdjust="0"/>
  </p:normalViewPr>
  <p:slideViewPr>
    <p:cSldViewPr>
      <p:cViewPr varScale="1">
        <p:scale>
          <a:sx n="36" d="100"/>
          <a:sy n="36" d="100"/>
        </p:scale>
        <p:origin x="-900"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nstantia" pitchFamily="18" charset="0"/>
              </a:defRPr>
            </a:lvl1pPr>
          </a:lstStyle>
          <a:p>
            <a:pPr>
              <a:defRPr/>
            </a:pPr>
            <a:endParaRPr lang="en-US"/>
          </a:p>
        </p:txBody>
      </p:sp>
      <p:sp>
        <p:nvSpPr>
          <p:cNvPr id="491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nstantia" pitchFamily="18" charset="0"/>
              </a:defRPr>
            </a:lvl1pPr>
          </a:lstStyle>
          <a:p>
            <a:pPr>
              <a:defRPr/>
            </a:pPr>
            <a:fld id="{18DC97D4-946A-4ADE-8982-3171A1E2A8EF}" type="datetimeFigureOut">
              <a:rPr lang="en-US"/>
              <a:pPr>
                <a:defRPr/>
              </a:pPr>
              <a:t>9/2/2019</a:t>
            </a:fld>
            <a:endParaRPr lang="en-US"/>
          </a:p>
        </p:txBody>
      </p:sp>
      <p:sp>
        <p:nvSpPr>
          <p:cNvPr id="491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nstantia" pitchFamily="18" charset="0"/>
              </a:defRPr>
            </a:lvl1pPr>
          </a:lstStyle>
          <a:p>
            <a:pPr>
              <a:defRPr/>
            </a:pPr>
            <a:endParaRPr lang="en-US"/>
          </a:p>
        </p:txBody>
      </p:sp>
      <p:sp>
        <p:nvSpPr>
          <p:cNvPr id="491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nstantia" pitchFamily="18" charset="0"/>
              </a:defRPr>
            </a:lvl1pPr>
          </a:lstStyle>
          <a:p>
            <a:pPr>
              <a:defRPr/>
            </a:pPr>
            <a:fld id="{0F15BE89-92A7-4CAB-8891-0E9BC5824EA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D57B51A-92E6-4898-A1FE-2FC6A07F1602}" type="datetimeFigureOut">
              <a:rPr lang="en-US"/>
              <a:pPr>
                <a:defRPr/>
              </a:pPr>
              <a:t>9/2/2019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CC55DED-83F4-4DCA-A62C-9CF6ACDD6FE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p:spPr>
      </p:sp>
      <p:sp>
        <p:nvSpPr>
          <p:cNvPr id="28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Hello and welcome to a presentation on relaxation techniques for students.  In this presentation I will talk about different techniques to help students who show aggressive behaviors and ways in which to help students remain calm and focused. I hope that you find these techniques useful and can utilize them in your own classroom.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p:spPr>
      </p:sp>
      <p:sp>
        <p:nvSpPr>
          <p:cNvPr id="378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There is supporting research to show the success with these techniques.  Here are a few important points.</a:t>
            </a:r>
          </a:p>
          <a:p>
            <a:pPr eaLnBrk="1" hangingPunct="1"/>
            <a:endParaRPr lang="en-US"/>
          </a:p>
          <a:p>
            <a:pPr eaLnBrk="1" hangingPunct="1"/>
            <a:r>
              <a:rPr lang="en-US"/>
              <a:t>Zipkin found that relaxation can help children control themselves better. This is extremely useful in schools while trying to increase concentration to stay on task.</a:t>
            </a:r>
          </a:p>
          <a:p>
            <a:pPr eaLnBrk="1" hangingPunct="1"/>
            <a:endParaRPr lang="en-US"/>
          </a:p>
          <a:p>
            <a:pPr eaLnBrk="1" hangingPunct="1"/>
            <a:r>
              <a:rPr lang="en-US"/>
              <a:t>According to Dunn and Howell, studies show that children who received these treatments showed improvement in school.  There were also long term effects noted with children focusing better and increasing their attention span.</a:t>
            </a:r>
          </a:p>
          <a:p>
            <a:pPr eaLnBrk="1" hangingPunct="1"/>
            <a:endParaRPr lang="en-US"/>
          </a:p>
          <a:p>
            <a:pPr eaLnBrk="1" hangingPunct="1"/>
            <a:r>
              <a:rPr lang="en-US"/>
              <a:t>Lohaus and Klein-Hebling found that the more success the students had with the techniques the more motivation they found to use them consistently.</a:t>
            </a:r>
          </a:p>
          <a:p>
            <a:pPr eaLnBrk="1" hangingPunct="1"/>
            <a:endParaRPr lang="en-US"/>
          </a:p>
          <a:p>
            <a:pPr eaLnBrk="1" hangingPunct="1"/>
            <a:r>
              <a:rPr lang="en-US"/>
              <a:t>There is more supporting research on these techniques.  You can find more information in the Annotated Bibliography found in the study guide.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p:spPr>
      </p:sp>
      <p:sp>
        <p:nvSpPr>
          <p:cNvPr id="389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Where is PMR administered? PMR can be administered in virtually any environment.  After practice and exposure, the child will learn to self regulate and utilize these techniques on his or her own time and space.  The training and initial exposure to PMR can be done within a classroom directed by the teacher.  It can also be done at home with direction from parents or another guardian.  This is recommended as a follow-up to other training sessions.  A doctor or counselor can also administer PMR techniques to the student in an office setting.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How do you administer PMR? First, have the students lay on the ground. Choose a space where they are not too close to other students to cause distraction.  Next, dim the lights and keep the classroom free of noise.  Then, go into a series of prompts to instruct the children to tense a muscle group and release it.  This will help them to alleviate tension and ultimately feel more relaxed.</a:t>
            </a:r>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369DDF-D4A4-4BB9-B251-5FF3F3D56FD0}" type="slidenum">
              <a:rPr lang="en-US" smtClean="0"/>
              <a:pPr fontAlgn="base">
                <a:spcBef>
                  <a:spcPct val="0"/>
                </a:spcBef>
                <a:spcAft>
                  <a:spcPct val="0"/>
                </a:spcAft>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Please take a minute to read over the case study with Jane.  (pause)  Obviously, Jane is having problems with her attention span during story time.  She is in kindergarten, which shows her age and maturity level, but because of the aggression expressed it may become a concern.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Please review how Jane benefitted from PMR.  (pause)  Before starting the intervention it may be helpful to look at Jane during other periods of the school day to see if she is having similar problems of attention, but more importantly aggressive behavior.  If she is, then continue with the PMR training.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p:spPr>
      </p:sp>
      <p:sp>
        <p:nvSpPr>
          <p:cNvPr id="430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After explaining in basic terms the PMR technique to Jane, ask her to lay on the floor and get comfortable.  Dim the lights and quiet the classroom.  Then, read the script to Jane and have her practice each step. (I will have some examples here) Afterward, watch Jane to see if she independently uses the techniques. Encourage her to practice throughout the day in long sitting periods, and also incorporate her home to practice there as well.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Here is our case study of Jane revisited a month after intervention.  As you can see, Jane was able to successfully utilized her PMR techniques independently during class time to stay on task.</a:t>
            </a:r>
          </a:p>
        </p:txBody>
      </p:sp>
      <p:sp>
        <p:nvSpPr>
          <p:cNvPr id="4" name="Slide Number Placeholder 3"/>
          <p:cNvSpPr>
            <a:spLocks noGrp="1"/>
          </p:cNvSpPr>
          <p:nvPr>
            <p:ph type="sldNum" sz="quarter" idx="5"/>
          </p:nvPr>
        </p:nvSpPr>
        <p:spPr/>
        <p:txBody>
          <a:bodyPr/>
          <a:lstStyle/>
          <a:p>
            <a:pPr>
              <a:defRPr/>
            </a:pPr>
            <a:fld id="{3AE2DCE3-4902-40B3-BD73-426AFB4B632A}"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p:spPr>
      </p:sp>
      <p:sp>
        <p:nvSpPr>
          <p:cNvPr id="450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Here are a few things to keep in mind when administering the PMR.  </a:t>
            </a:r>
          </a:p>
          <a:p>
            <a:pPr eaLnBrk="1" hangingPunct="1"/>
            <a:endParaRPr lang="en-US"/>
          </a:p>
          <a:p>
            <a:pPr eaLnBrk="1" hangingPunct="1"/>
            <a:r>
              <a:rPr lang="en-US"/>
              <a:t>Encourage students to focus and take the techniques seriously.  Do not tolerate any students distracting or joking during the administration.</a:t>
            </a:r>
          </a:p>
          <a:p>
            <a:pPr eaLnBrk="1" hangingPunct="1"/>
            <a:endParaRPr lang="en-US"/>
          </a:p>
          <a:p>
            <a:pPr eaLnBrk="1" hangingPunct="1"/>
            <a:r>
              <a:rPr lang="en-US"/>
              <a:t>Make sure each child has their own space to concentrate and relax in.  If students feel they do not have this it may be difficult to concentrate.</a:t>
            </a:r>
          </a:p>
          <a:p>
            <a:pPr eaLnBrk="1" hangingPunct="1"/>
            <a:endParaRPr lang="en-US"/>
          </a:p>
          <a:p>
            <a:pPr eaLnBrk="1" hangingPunct="1"/>
            <a:r>
              <a:rPr lang="en-US"/>
              <a:t>It is very important to encourage students to use these techniques on their own.  The ultimate goal would be for the students to be able to administer the PMR techniques independently and at the flexibility of when they feel the need to use them.</a:t>
            </a:r>
          </a:p>
          <a:p>
            <a:pPr eaLnBrk="1" hangingPunct="1"/>
            <a:endParaRPr lang="en-US"/>
          </a:p>
          <a:p>
            <a:pPr eaLnBrk="1" hangingPunct="1"/>
            <a:r>
              <a:rPr lang="en-US"/>
              <a:t>Always praise and encourage the students when they are using the techniques to encourage them to continue using them in the future.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p:spPr>
      </p:sp>
      <p:sp>
        <p:nvSpPr>
          <p:cNvPr id="46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Here are some things you want to make sure you do not do as you facilitate the PMR techniques.  You do not want to joke or tease about the techniques the students are learning.  If they pick up on any ridicule during it, they will be more hesitant to participate.</a:t>
            </a:r>
          </a:p>
          <a:p>
            <a:pPr eaLnBrk="1" hangingPunct="1"/>
            <a:r>
              <a:rPr lang="en-US"/>
              <a:t>Also, you do not want to force any of the students to take part in the training.  If they do not feel comfortable practicing it in class, do not push it with them.  Perhaps they would feel more comfortable practicing at home or on their own time.  These techniques may not be for everyone.  Alternative methods may also be addressed.</a:t>
            </a:r>
          </a:p>
          <a:p>
            <a:pPr eaLnBrk="1" hangingPunct="1"/>
            <a:r>
              <a:rPr lang="en-US"/>
              <a:t>Finally, do not ever use sarcasm during PMR.  Not only can this easily offend a student, but this could also discourage them from practicing the techniques at a later time.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pPr>
            <a:r>
              <a:rPr lang="en-US"/>
              <a:t>Let’s go over a few questions you may be asking yourself.  First, what changes are found in children who practice PMR or the other techniques introduced? These interventions were found to improve self control, help with relaxation, prolong attention spans, increase cooperation, and improve relationships.</a:t>
            </a:r>
          </a:p>
          <a:p>
            <a:pPr eaLnBrk="1" hangingPunct="1">
              <a:lnSpc>
                <a:spcPct val="90000"/>
              </a:lnSpc>
            </a:pPr>
            <a:r>
              <a:rPr lang="en-US"/>
              <a:t>Next, how long does PMR take?  There is no exact answer to this question.  This varies due to each child’s issues behind their aggression.  Some children may pick up and enjoy this immediately, while other children may need a bit more practice and prolonged exposure before being able to really benefit from 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On the next two slides you will find a layout of what to expect in this presentation.</a:t>
            </a:r>
          </a:p>
        </p:txBody>
      </p:sp>
      <p:sp>
        <p:nvSpPr>
          <p:cNvPr id="4" name="Slide Number Placeholder 3"/>
          <p:cNvSpPr>
            <a:spLocks noGrp="1"/>
          </p:cNvSpPr>
          <p:nvPr>
            <p:ph type="sldNum" sz="quarter" idx="5"/>
          </p:nvPr>
        </p:nvSpPr>
        <p:spPr/>
        <p:txBody>
          <a:bodyPr/>
          <a:lstStyle/>
          <a:p>
            <a:pPr>
              <a:defRPr/>
            </a:pPr>
            <a:fld id="{15C524B2-3A33-4952-887A-A0F47C4BD698}"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pPr>
            <a:r>
              <a:rPr lang="en-US"/>
              <a:t>Where can a child practice PMR?  A child can practice PMR virtually anywhere.  Although the initial stages will be directed by an adult, eventually the child will be able to do the exercises on his or her own, meaning they can do it whenever and wherever it is deemed helpful.</a:t>
            </a:r>
          </a:p>
          <a:p>
            <a:pPr eaLnBrk="1" hangingPunct="1">
              <a:lnSpc>
                <a:spcPct val="90000"/>
              </a:lnSpc>
            </a:pPr>
            <a:r>
              <a:rPr lang="en-US"/>
              <a:t>Finally, who should be involved in the PMR activities?  Although it only takes one person to administer the PMR activity and a child to follow through with it, there are a few other factors that come into play for it to work effectively. If it is being done at home, the school staff such as teachers, guidance counselors and so forth, should be notified of the techniques the child will be using.  They can help to encourage and follow-up with the it during school hours. If the parents are not administering it, they should still be involved to support and encourage practice at home with the PMR.  The more support and encouragement the student has, the more successful the intervention will be.</a:t>
            </a:r>
          </a:p>
          <a:p>
            <a:pPr eaLnBrk="1" hangingPunct="1">
              <a:lnSpc>
                <a:spcPct val="90000"/>
              </a:lnSpc>
            </a:pPr>
            <a:endParaRPr lang="en-US"/>
          </a:p>
          <a:p>
            <a:pPr eaLnBrk="1" hangingPunct="1">
              <a:lnSpc>
                <a:spcPct val="90000"/>
              </a:lnSpc>
            </a:pPr>
            <a:endParaRPr lang="en-US"/>
          </a:p>
          <a:p>
            <a:pPr eaLnBrk="1" hangingPunct="1">
              <a:lnSpc>
                <a:spcPct val="90000"/>
              </a:lnSpc>
            </a:pPr>
            <a:endParaRPr lang="en-US"/>
          </a:p>
          <a:p>
            <a:endParaRPr lang="en-US"/>
          </a:p>
        </p:txBody>
      </p:sp>
      <p:sp>
        <p:nvSpPr>
          <p:cNvPr id="4" name="Slide Number Placeholder 3"/>
          <p:cNvSpPr>
            <a:spLocks noGrp="1"/>
          </p:cNvSpPr>
          <p:nvPr>
            <p:ph type="sldNum" sz="quarter" idx="5"/>
          </p:nvPr>
        </p:nvSpPr>
        <p:spPr/>
        <p:txBody>
          <a:bodyPr/>
          <a:lstStyle/>
          <a:p>
            <a:pPr>
              <a:defRPr/>
            </a:pPr>
            <a:fld id="{9A39E9AE-E921-41AD-9692-DDC7E5693893}"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p:spPr>
      </p:sp>
      <p:sp>
        <p:nvSpPr>
          <p:cNvPr id="491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Here is a list of the sources I used to help with gathering information for this PowerPoint presentation.  I hope you have found this useful, along with the accompanying study guide.  Thank you for listening.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Now that you have viewed the layout, let’s take a look at how relaxation techniques can help students.</a:t>
            </a:r>
          </a:p>
        </p:txBody>
      </p:sp>
      <p:sp>
        <p:nvSpPr>
          <p:cNvPr id="4" name="Slide Number Placeholder 3"/>
          <p:cNvSpPr>
            <a:spLocks noGrp="1"/>
          </p:cNvSpPr>
          <p:nvPr>
            <p:ph type="sldNum" sz="quarter" idx="5"/>
          </p:nvPr>
        </p:nvSpPr>
        <p:spPr/>
        <p:txBody>
          <a:bodyPr/>
          <a:lstStyle/>
          <a:p>
            <a:pPr>
              <a:defRPr/>
            </a:pPr>
            <a:fld id="{68644627-934F-48AE-BFF6-A46EBBE203BF}"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Many children in classrooms have aggression and impulsivity due to problems at home and personal lives.  75% of students with emotional and behavioral disorders exhibit aggression.  Many teachers will have at least one child in his or her classroom with this problem.  This can drastically affect the mood of a classroom and can hinder the teacher’s flexibility in teaching.  It can also affect the student’s academics as well as social life.  Therefore, teachers need to become familiar with techniques they can recommend to their students as well as techniques to use within the classroom.</a:t>
            </a:r>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D001E4-8E06-43AC-AB03-FADED7D341D8}" type="slidenum">
              <a:rPr lang="en-US" smtClean="0"/>
              <a:pPr fontAlgn="base">
                <a:spcBef>
                  <a:spcPct val="0"/>
                </a:spcBef>
                <a:spcAft>
                  <a:spcPct val="0"/>
                </a:spcAft>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What is Positive Behavior Support, and how does it help us? Positive Behavior Support, or PBS, is related to my interventions because it focuses on teaching ways to avoid the negative behaviors with students.  It takes a proactive approach to behavior by teaching ways to strengthen and support positive behavior.  So, rather than reprimanding a student for disrupting the class, there are ways in which you can change the behavior before the disruption occurs.  One of the techniques that can help with this is Progressive Muscle Relaxation.</a:t>
            </a:r>
          </a:p>
        </p:txBody>
      </p:sp>
      <p:sp>
        <p:nvSpPr>
          <p:cNvPr id="327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1CFC9C5-2AB7-436F-A3C4-7E4AD79B42FF}" type="slidenum">
              <a:rPr lang="en-US" sz="1200">
                <a:latin typeface="Calibri" pitchFamily="34" charset="0"/>
              </a:rPr>
              <a:pPr algn="r"/>
              <a:t>5</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 will be focusing on Progressive Muscle Relaxation, or PMR, because of the flexibility it has within a classroom environment.  PMR is easy to administer in the classroom and requires little training for the teacher.  The activities can vary which make it very flexible for a teacher to use in spare time.  It is simply a script directed by the teacher to have the students relax and practice tightening muscles and releasing them.  There are also other techniques to relax students that I will touch upon later in the presentation.</a:t>
            </a:r>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04F45A-7E5D-4689-BDE7-51DD4B379C80}" type="slidenum">
              <a:rPr lang="en-US" smtClean="0"/>
              <a:pPr fontAlgn="base">
                <a:spcBef>
                  <a:spcPct val="0"/>
                </a:spcBef>
                <a:spcAft>
                  <a:spcPct val="0"/>
                </a:spcAft>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Some other interventions are biofeedback, yoga, and mental relaxation.  Let’s look at each of those now.</a:t>
            </a:r>
          </a:p>
          <a:p>
            <a:pPr eaLnBrk="1" hangingPunct="1">
              <a:spcBef>
                <a:spcPct val="0"/>
              </a:spcBef>
            </a:pPr>
            <a:endParaRPr lang="en-US"/>
          </a:p>
          <a:p>
            <a:pPr eaLnBrk="1" hangingPunct="1">
              <a:spcBef>
                <a:spcPct val="0"/>
              </a:spcBef>
            </a:pPr>
            <a:r>
              <a:rPr lang="en-US"/>
              <a:t>Biofeedback is a technique in which you provide feedback through graphs, lights and sounds about the body. If the student can begin to recognize it, they can control it.  </a:t>
            </a:r>
          </a:p>
          <a:p>
            <a:pPr eaLnBrk="1" hangingPunct="1">
              <a:spcBef>
                <a:spcPct val="0"/>
              </a:spcBef>
            </a:pPr>
            <a:endParaRPr lang="en-US"/>
          </a:p>
          <a:p>
            <a:pPr eaLnBrk="1" hangingPunct="1">
              <a:spcBef>
                <a:spcPct val="0"/>
              </a:spcBef>
            </a:pPr>
            <a:r>
              <a:rPr lang="en-US"/>
              <a:t>Yoga is a combination of physical postures, breathing control, concentration, and relaxation.  It calms the student down and can help motivate.  It can also improve general health.</a:t>
            </a:r>
          </a:p>
          <a:p>
            <a:pPr eaLnBrk="1" hangingPunct="1">
              <a:spcBef>
                <a:spcPct val="0"/>
              </a:spcBef>
            </a:pPr>
            <a:endParaRPr lang="en-US"/>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7DC7DB-5380-4825-8253-CF49068A1959}" type="slidenum">
              <a:rPr lang="en-US" smtClean="0"/>
              <a:pPr fontAlgn="base">
                <a:spcBef>
                  <a:spcPct val="0"/>
                </a:spcBef>
                <a:spcAft>
                  <a:spcPct val="0"/>
                </a:spcAft>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Mental relaxation is the use of guided imagery and fantasy, meditation, and concentration to visualize peaceful situations.  This can be something as simple as imagining a different environment such as a quiet mountaintop with a story attached to it.  It can also help children understand their emotions.</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noFill/>
          <a:ln>
            <a:solidFill>
              <a:srgbClr val="000000"/>
            </a:solidFill>
            <a:miter lim="800000"/>
            <a:headEnd/>
            <a:tailEnd/>
          </a:ln>
        </p:spPr>
      </p:sp>
      <p:sp>
        <p:nvSpPr>
          <p:cNvPr id="3686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Here are a list of words that can help you better understand the techniques we will be talking about.  Take a minute to read over the glossary now.</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fld id="{7158CA51-18F7-4AD7-951C-72702E1D5BFE}" type="datetime1">
              <a:rPr lang="en-US"/>
              <a:pPr>
                <a:defRPr/>
              </a:pPr>
              <a:t>9/2/2019</a:t>
            </a:fld>
            <a:endParaRPr lang="en-US"/>
          </a:p>
        </p:txBody>
      </p:sp>
      <p:sp>
        <p:nvSpPr>
          <p:cNvPr id="5" name="Footer Placeholder 18"/>
          <p:cNvSpPr>
            <a:spLocks noGrp="1"/>
          </p:cNvSpPr>
          <p:nvPr>
            <p:ph type="ftr" sz="quarter" idx="11"/>
          </p:nvPr>
        </p:nvSpPr>
        <p:spPr/>
        <p:txBody>
          <a:bodyPr/>
          <a:lstStyle>
            <a:lvl1pPr>
              <a:defRPr/>
            </a:lvl1pPr>
          </a:lstStyle>
          <a:p>
            <a:pPr>
              <a:defRPr/>
            </a:pPr>
            <a:r>
              <a:rPr lang="en-US"/>
              <a:t>Copyright 2010 J. Hunt</a:t>
            </a:r>
          </a:p>
        </p:txBody>
      </p:sp>
      <p:sp>
        <p:nvSpPr>
          <p:cNvPr id="6" name="Slide Number Placeholder 26"/>
          <p:cNvSpPr>
            <a:spLocks noGrp="1"/>
          </p:cNvSpPr>
          <p:nvPr>
            <p:ph type="sldNum" sz="quarter" idx="12"/>
          </p:nvPr>
        </p:nvSpPr>
        <p:spPr/>
        <p:txBody>
          <a:bodyPr/>
          <a:lstStyle>
            <a:lvl1pPr>
              <a:defRPr/>
            </a:lvl1pPr>
          </a:lstStyle>
          <a:p>
            <a:pPr>
              <a:defRPr/>
            </a:pPr>
            <a:fld id="{80DD686B-A3AC-43EB-ADD3-765BEAD11F5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3919083F-35DE-47B1-8895-F77316973B46}" type="datetime1">
              <a:rPr lang="en-US"/>
              <a:pPr>
                <a:defRPr/>
              </a:pPr>
              <a:t>9/2/2019</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Copyright 2010 J. Hunt</a:t>
            </a:r>
          </a:p>
        </p:txBody>
      </p:sp>
      <p:sp>
        <p:nvSpPr>
          <p:cNvPr id="6" name="Slide Number Placeholder 17"/>
          <p:cNvSpPr>
            <a:spLocks noGrp="1"/>
          </p:cNvSpPr>
          <p:nvPr>
            <p:ph type="sldNum" sz="quarter" idx="12"/>
          </p:nvPr>
        </p:nvSpPr>
        <p:spPr/>
        <p:txBody>
          <a:bodyPr/>
          <a:lstStyle>
            <a:lvl1pPr>
              <a:defRPr/>
            </a:lvl1pPr>
          </a:lstStyle>
          <a:p>
            <a:pPr>
              <a:defRPr/>
            </a:pPr>
            <a:fld id="{647428D9-CFEC-4630-8CEF-CF782BEC4C0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E6F7FA75-EDDB-4656-BE20-D43BDE7CA989}" type="datetime1">
              <a:rPr lang="en-US"/>
              <a:pPr>
                <a:defRPr/>
              </a:pPr>
              <a:t>9/2/2019</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Copyright 2010 J. Hunt</a:t>
            </a:r>
          </a:p>
        </p:txBody>
      </p:sp>
      <p:sp>
        <p:nvSpPr>
          <p:cNvPr id="6" name="Slide Number Placeholder 17"/>
          <p:cNvSpPr>
            <a:spLocks noGrp="1"/>
          </p:cNvSpPr>
          <p:nvPr>
            <p:ph type="sldNum" sz="quarter" idx="12"/>
          </p:nvPr>
        </p:nvSpPr>
        <p:spPr/>
        <p:txBody>
          <a:bodyPr/>
          <a:lstStyle>
            <a:lvl1pPr>
              <a:defRPr/>
            </a:lvl1pPr>
          </a:lstStyle>
          <a:p>
            <a:pPr>
              <a:defRPr/>
            </a:pPr>
            <a:fld id="{5E6649EE-7B30-45FD-A016-15D7C089826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E0B3C932-4E41-4FF3-8981-83EA5B5BCA36}" type="datetime1">
              <a:rPr lang="en-US"/>
              <a:pPr>
                <a:defRPr/>
              </a:pPr>
              <a:t>9/2/2019</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Copyright 2010 J. Hunt</a:t>
            </a:r>
          </a:p>
        </p:txBody>
      </p:sp>
      <p:sp>
        <p:nvSpPr>
          <p:cNvPr id="6" name="Slide Number Placeholder 17"/>
          <p:cNvSpPr>
            <a:spLocks noGrp="1"/>
          </p:cNvSpPr>
          <p:nvPr>
            <p:ph type="sldNum" sz="quarter" idx="12"/>
          </p:nvPr>
        </p:nvSpPr>
        <p:spPr/>
        <p:txBody>
          <a:bodyPr/>
          <a:lstStyle>
            <a:lvl1pPr>
              <a:defRPr/>
            </a:lvl1pPr>
          </a:lstStyle>
          <a:p>
            <a:pPr>
              <a:defRPr/>
            </a:pPr>
            <a:fld id="{B372C7A6-B79B-4393-BFDD-A67C6F173CF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FC374E-5EDD-4D85-AA6C-2173983E9739}" type="datetime1">
              <a:rPr lang="en-US"/>
              <a:pPr>
                <a:defRPr/>
              </a:pPr>
              <a:t>9/2/2019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Copyright 2010 J. Hunt</a:t>
            </a:r>
          </a:p>
        </p:txBody>
      </p:sp>
      <p:sp>
        <p:nvSpPr>
          <p:cNvPr id="6" name="Slide Number Placeholder 5"/>
          <p:cNvSpPr>
            <a:spLocks noGrp="1"/>
          </p:cNvSpPr>
          <p:nvPr>
            <p:ph type="sldNum" sz="quarter" idx="12"/>
          </p:nvPr>
        </p:nvSpPr>
        <p:spPr/>
        <p:txBody>
          <a:bodyPr/>
          <a:lstStyle>
            <a:lvl1pPr>
              <a:defRPr/>
            </a:lvl1pPr>
          </a:lstStyle>
          <a:p>
            <a:pPr>
              <a:defRPr/>
            </a:pPr>
            <a:fld id="{E7245159-605E-4DA9-B1EA-840D4DA450B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5DBD450C-CDA6-4377-B9EE-CE91B660706A}" type="datetime1">
              <a:rPr lang="en-US"/>
              <a:pPr>
                <a:defRPr/>
              </a:pPr>
              <a:t>9/2/2019</a:t>
            </a:fld>
            <a:endParaRPr lang="en-US"/>
          </a:p>
        </p:txBody>
      </p:sp>
      <p:sp>
        <p:nvSpPr>
          <p:cNvPr id="6" name="Footer Placeholder 21"/>
          <p:cNvSpPr>
            <a:spLocks noGrp="1"/>
          </p:cNvSpPr>
          <p:nvPr>
            <p:ph type="ftr" sz="quarter" idx="11"/>
          </p:nvPr>
        </p:nvSpPr>
        <p:spPr/>
        <p:txBody>
          <a:bodyPr/>
          <a:lstStyle>
            <a:lvl1pPr>
              <a:defRPr/>
            </a:lvl1pPr>
          </a:lstStyle>
          <a:p>
            <a:pPr>
              <a:defRPr/>
            </a:pPr>
            <a:r>
              <a:rPr lang="en-US"/>
              <a:t>Copyright 2010 J. Hunt</a:t>
            </a:r>
          </a:p>
        </p:txBody>
      </p:sp>
      <p:sp>
        <p:nvSpPr>
          <p:cNvPr id="7" name="Slide Number Placeholder 17"/>
          <p:cNvSpPr>
            <a:spLocks noGrp="1"/>
          </p:cNvSpPr>
          <p:nvPr>
            <p:ph type="sldNum" sz="quarter" idx="12"/>
          </p:nvPr>
        </p:nvSpPr>
        <p:spPr/>
        <p:txBody>
          <a:bodyPr/>
          <a:lstStyle>
            <a:lvl1pPr>
              <a:defRPr/>
            </a:lvl1pPr>
          </a:lstStyle>
          <a:p>
            <a:pPr>
              <a:defRPr/>
            </a:pPr>
            <a:fld id="{F87629AE-27CB-4AAB-8C5F-F615FD2DFEF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13A94ECE-0C3D-4DAC-AAFE-3A1ED6C86656}" type="datetime1">
              <a:rPr lang="en-US"/>
              <a:pPr>
                <a:defRPr/>
              </a:pPr>
              <a:t>9/2/2019</a:t>
            </a:fld>
            <a:endParaRPr lang="en-US"/>
          </a:p>
        </p:txBody>
      </p:sp>
      <p:sp>
        <p:nvSpPr>
          <p:cNvPr id="8" name="Footer Placeholder 21"/>
          <p:cNvSpPr>
            <a:spLocks noGrp="1"/>
          </p:cNvSpPr>
          <p:nvPr>
            <p:ph type="ftr" sz="quarter" idx="11"/>
          </p:nvPr>
        </p:nvSpPr>
        <p:spPr/>
        <p:txBody>
          <a:bodyPr/>
          <a:lstStyle>
            <a:lvl1pPr>
              <a:defRPr/>
            </a:lvl1pPr>
          </a:lstStyle>
          <a:p>
            <a:pPr>
              <a:defRPr/>
            </a:pPr>
            <a:r>
              <a:rPr lang="en-US"/>
              <a:t>Copyright 2010 J. Hunt</a:t>
            </a:r>
          </a:p>
        </p:txBody>
      </p:sp>
      <p:sp>
        <p:nvSpPr>
          <p:cNvPr id="9" name="Slide Number Placeholder 17"/>
          <p:cNvSpPr>
            <a:spLocks noGrp="1"/>
          </p:cNvSpPr>
          <p:nvPr>
            <p:ph type="sldNum" sz="quarter" idx="12"/>
          </p:nvPr>
        </p:nvSpPr>
        <p:spPr/>
        <p:txBody>
          <a:bodyPr/>
          <a:lstStyle>
            <a:lvl1pPr>
              <a:defRPr/>
            </a:lvl1pPr>
          </a:lstStyle>
          <a:p>
            <a:pPr>
              <a:defRPr/>
            </a:pPr>
            <a:fld id="{04C30B24-BA1F-4851-8D0D-5F01F331C45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69151318-7367-4F0D-A6BC-C917383A648E}" type="datetime1">
              <a:rPr lang="en-US"/>
              <a:pPr>
                <a:defRPr/>
              </a:pPr>
              <a:t>9/2/2019</a:t>
            </a:fld>
            <a:endParaRPr lang="en-US"/>
          </a:p>
        </p:txBody>
      </p:sp>
      <p:sp>
        <p:nvSpPr>
          <p:cNvPr id="4" name="Footer Placeholder 21"/>
          <p:cNvSpPr>
            <a:spLocks noGrp="1"/>
          </p:cNvSpPr>
          <p:nvPr>
            <p:ph type="ftr" sz="quarter" idx="11"/>
          </p:nvPr>
        </p:nvSpPr>
        <p:spPr/>
        <p:txBody>
          <a:bodyPr/>
          <a:lstStyle>
            <a:lvl1pPr>
              <a:defRPr/>
            </a:lvl1pPr>
          </a:lstStyle>
          <a:p>
            <a:pPr>
              <a:defRPr/>
            </a:pPr>
            <a:r>
              <a:rPr lang="en-US"/>
              <a:t>Copyright 2010 J. Hunt</a:t>
            </a:r>
          </a:p>
        </p:txBody>
      </p:sp>
      <p:sp>
        <p:nvSpPr>
          <p:cNvPr id="5" name="Slide Number Placeholder 17"/>
          <p:cNvSpPr>
            <a:spLocks noGrp="1"/>
          </p:cNvSpPr>
          <p:nvPr>
            <p:ph type="sldNum" sz="quarter" idx="12"/>
          </p:nvPr>
        </p:nvSpPr>
        <p:spPr/>
        <p:txBody>
          <a:bodyPr/>
          <a:lstStyle>
            <a:lvl1pPr>
              <a:defRPr/>
            </a:lvl1pPr>
          </a:lstStyle>
          <a:p>
            <a:pPr>
              <a:defRPr/>
            </a:pPr>
            <a:fld id="{82164AE6-5E71-4B37-8215-4D00E3AF47A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193A16F-080D-4165-AEDE-348319C5226C}" type="datetime1">
              <a:rPr lang="en-US"/>
              <a:pPr>
                <a:defRPr/>
              </a:pPr>
              <a:t>9/2/2019</a:t>
            </a:fld>
            <a:endParaRPr lang="en-US"/>
          </a:p>
        </p:txBody>
      </p:sp>
      <p:sp>
        <p:nvSpPr>
          <p:cNvPr id="3" name="Footer Placeholder 21"/>
          <p:cNvSpPr>
            <a:spLocks noGrp="1"/>
          </p:cNvSpPr>
          <p:nvPr>
            <p:ph type="ftr" sz="quarter" idx="11"/>
          </p:nvPr>
        </p:nvSpPr>
        <p:spPr/>
        <p:txBody>
          <a:bodyPr/>
          <a:lstStyle>
            <a:lvl1pPr>
              <a:defRPr/>
            </a:lvl1pPr>
          </a:lstStyle>
          <a:p>
            <a:pPr>
              <a:defRPr/>
            </a:pPr>
            <a:r>
              <a:rPr lang="en-US"/>
              <a:t>Copyright 2010 J. Hunt</a:t>
            </a:r>
          </a:p>
        </p:txBody>
      </p:sp>
      <p:sp>
        <p:nvSpPr>
          <p:cNvPr id="4" name="Slide Number Placeholder 17"/>
          <p:cNvSpPr>
            <a:spLocks noGrp="1"/>
          </p:cNvSpPr>
          <p:nvPr>
            <p:ph type="sldNum" sz="quarter" idx="12"/>
          </p:nvPr>
        </p:nvSpPr>
        <p:spPr/>
        <p:txBody>
          <a:bodyPr/>
          <a:lstStyle>
            <a:lvl1pPr>
              <a:defRPr/>
            </a:lvl1pPr>
          </a:lstStyle>
          <a:p>
            <a:pPr>
              <a:defRPr/>
            </a:pPr>
            <a:fld id="{9EF0C4FA-4F78-4DA6-B734-549D1970114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6DFC4B68-6E3B-433D-AB60-77300437FE99}" type="datetime1">
              <a:rPr lang="en-US"/>
              <a:pPr>
                <a:defRPr/>
              </a:pPr>
              <a:t>9/2/2019</a:t>
            </a:fld>
            <a:endParaRPr lang="en-US"/>
          </a:p>
        </p:txBody>
      </p:sp>
      <p:sp>
        <p:nvSpPr>
          <p:cNvPr id="6" name="Footer Placeholder 21"/>
          <p:cNvSpPr>
            <a:spLocks noGrp="1"/>
          </p:cNvSpPr>
          <p:nvPr>
            <p:ph type="ftr" sz="quarter" idx="11"/>
          </p:nvPr>
        </p:nvSpPr>
        <p:spPr/>
        <p:txBody>
          <a:bodyPr/>
          <a:lstStyle>
            <a:lvl1pPr>
              <a:defRPr/>
            </a:lvl1pPr>
          </a:lstStyle>
          <a:p>
            <a:pPr>
              <a:defRPr/>
            </a:pPr>
            <a:r>
              <a:rPr lang="en-US"/>
              <a:t>Copyright 2010 J. Hunt</a:t>
            </a:r>
          </a:p>
        </p:txBody>
      </p:sp>
      <p:sp>
        <p:nvSpPr>
          <p:cNvPr id="7" name="Slide Number Placeholder 17"/>
          <p:cNvSpPr>
            <a:spLocks noGrp="1"/>
          </p:cNvSpPr>
          <p:nvPr>
            <p:ph type="sldNum" sz="quarter" idx="12"/>
          </p:nvPr>
        </p:nvSpPr>
        <p:spPr/>
        <p:txBody>
          <a:bodyPr/>
          <a:lstStyle>
            <a:lvl1pPr>
              <a:defRPr/>
            </a:lvl1pPr>
          </a:lstStyle>
          <a:p>
            <a:pPr>
              <a:defRPr/>
            </a:pPr>
            <a:fld id="{16551431-1530-4DEC-AC6B-6CFB7E04A8E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797380E0-E336-4664-8221-CC95E2ADCE8E}" type="datetime1">
              <a:rPr lang="en-US"/>
              <a:pPr>
                <a:defRPr/>
              </a:pPr>
              <a:t>9/2/2019</a:t>
            </a:fld>
            <a:endParaRPr lang="en-US"/>
          </a:p>
        </p:txBody>
      </p:sp>
      <p:sp>
        <p:nvSpPr>
          <p:cNvPr id="10" name="Footer Placeholder 5"/>
          <p:cNvSpPr>
            <a:spLocks noGrp="1"/>
          </p:cNvSpPr>
          <p:nvPr>
            <p:ph type="ftr" sz="quarter" idx="11"/>
          </p:nvPr>
        </p:nvSpPr>
        <p:spPr/>
        <p:txBody>
          <a:bodyPr/>
          <a:lstStyle>
            <a:lvl1pPr>
              <a:defRPr/>
            </a:lvl1pPr>
          </a:lstStyle>
          <a:p>
            <a:pPr>
              <a:defRPr/>
            </a:pPr>
            <a:r>
              <a:rPr lang="en-US"/>
              <a:t>Copyright 2010 J. Hunt</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0FCD6C2-CF0A-42D1-A30E-A0637A64A51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36CF73DD-A5F9-41A4-8F93-2A01FEB529AE}" type="datetime1">
              <a:rPr lang="en-US"/>
              <a:pPr>
                <a:defRPr/>
              </a:pPr>
              <a:t>9/2/2019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r>
              <a:rPr lang="en-US"/>
              <a:t>Copyright 2010 J. Hunt</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24466687-57B2-41B7-AF2B-59F5E1228870}"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4078" r:id="rId1"/>
    <p:sldLayoutId id="2147484070" r:id="rId2"/>
    <p:sldLayoutId id="2147484079" r:id="rId3"/>
    <p:sldLayoutId id="2147484071" r:id="rId4"/>
    <p:sldLayoutId id="2147484072" r:id="rId5"/>
    <p:sldLayoutId id="2147484073" r:id="rId6"/>
    <p:sldLayoutId id="2147484074" r:id="rId7"/>
    <p:sldLayoutId id="2147484075" r:id="rId8"/>
    <p:sldLayoutId id="2147484080" r:id="rId9"/>
    <p:sldLayoutId id="2147484076" r:id="rId10"/>
    <p:sldLayoutId id="2147484077" r:id="rId11"/>
  </p:sldLayoutIdLst>
  <p:hf hd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5.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eaLnBrk="1" fontAlgn="auto" hangingPunct="1">
              <a:spcAft>
                <a:spcPts val="0"/>
              </a:spcAft>
              <a:defRPr/>
            </a:pPr>
            <a:r>
              <a:rPr lang="en-US" dirty="0"/>
              <a:t>Relaxation Techniques for Students </a:t>
            </a:r>
          </a:p>
        </p:txBody>
      </p:sp>
      <p:sp>
        <p:nvSpPr>
          <p:cNvPr id="5123" name="Subtitle 2"/>
          <p:cNvSpPr>
            <a:spLocks noGrp="1"/>
          </p:cNvSpPr>
          <p:nvPr>
            <p:ph type="subTitle" idx="1"/>
          </p:nvPr>
        </p:nvSpPr>
        <p:spPr>
          <a:xfrm>
            <a:off x="533400" y="3657600"/>
            <a:ext cx="7854950" cy="1752600"/>
          </a:xfrm>
        </p:spPr>
        <p:txBody>
          <a:bodyPr/>
          <a:lstStyle/>
          <a:p>
            <a:pPr marR="0" algn="ctr" eaLnBrk="1" hangingPunct="1"/>
            <a:r>
              <a:rPr lang="en-US"/>
              <a:t>Jocelyn Hunt</a:t>
            </a:r>
          </a:p>
          <a:p>
            <a:pPr marR="0" algn="ctr" eaLnBrk="1" hangingPunct="1"/>
            <a:r>
              <a:rPr lang="en-US"/>
              <a:t>University of Pittsburgh</a:t>
            </a:r>
          </a:p>
          <a:p>
            <a:pPr marR="0" algn="ctr" eaLnBrk="1" hangingPunct="1"/>
            <a:r>
              <a:rPr lang="en-US"/>
              <a:t>April 20, 2010</a:t>
            </a:r>
          </a:p>
        </p:txBody>
      </p:sp>
      <p:pic>
        <p:nvPicPr>
          <p:cNvPr id="9" name="~PP548.WAV">
            <a:hlinkClick r:id="" action="ppaction://media"/>
          </p:cNvPr>
          <p:cNvPicPr>
            <a:picLocks noRot="1" noChangeAspect="1"/>
          </p:cNvPicPr>
          <p:nvPr>
            <a:wavAudioFile r:embed="rId1" name="~PP548.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212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p:txBody>
          <a:bodyPr/>
          <a:lstStyle/>
          <a:p>
            <a:r>
              <a:rPr lang="en-US"/>
              <a:t>Glossary continued</a:t>
            </a:r>
          </a:p>
        </p:txBody>
      </p:sp>
      <p:sp>
        <p:nvSpPr>
          <p:cNvPr id="14339" name="Rectangle 3"/>
          <p:cNvSpPr>
            <a:spLocks noGrp="1"/>
          </p:cNvSpPr>
          <p:nvPr>
            <p:ph type="body" idx="1"/>
          </p:nvPr>
        </p:nvSpPr>
        <p:spPr/>
        <p:txBody>
          <a:bodyPr/>
          <a:lstStyle/>
          <a:p>
            <a:pPr eaLnBrk="1" hangingPunct="1"/>
            <a:r>
              <a:rPr lang="en-US"/>
              <a:t>Meditation-physical postures, breathing control, concentration and relaxation</a:t>
            </a:r>
          </a:p>
          <a:p>
            <a:pPr eaLnBrk="1" hangingPunct="1"/>
            <a:r>
              <a:rPr lang="en-US"/>
              <a:t>Biofeedback- providing feedback through graphs, lights and sounds about the body</a:t>
            </a:r>
          </a:p>
          <a:p>
            <a:pPr eaLnBrk="1" hangingPunct="1"/>
            <a:r>
              <a:rPr lang="en-US"/>
              <a:t>Aggression-overt or suppressed hostility, either innate or resulting from continued frustration and directed outward or against oneself (dictionary.com) </a:t>
            </a:r>
          </a:p>
          <a:p>
            <a:pPr>
              <a:buFont typeface="Wingdings 2" pitchFamily="18" charset="2"/>
              <a:buNone/>
            </a:pPr>
            <a:endParaRPr lang="en-US"/>
          </a:p>
        </p:txBody>
      </p:sp>
      <p:pic>
        <p:nvPicPr>
          <p:cNvPr id="5" name="~PP375.WAV">
            <a:hlinkClick r:id="" action="ppaction://media"/>
          </p:cNvPr>
          <p:cNvPicPr>
            <a:picLocks noRot="1" noChangeAspect="1"/>
          </p:cNvPicPr>
          <p:nvPr>
            <a:wavAudioFile r:embed="rId1" name="~PP375.WAV"/>
          </p:nvPr>
        </p:nvPicPr>
        <p:blipFill>
          <a:blip r:embed="rId3"/>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1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t>Summary of Research</a:t>
            </a:r>
          </a:p>
        </p:txBody>
      </p:sp>
      <p:sp>
        <p:nvSpPr>
          <p:cNvPr id="15363" name="Content Placeholder 2"/>
          <p:cNvSpPr>
            <a:spLocks noGrp="1"/>
          </p:cNvSpPr>
          <p:nvPr>
            <p:ph idx="1"/>
          </p:nvPr>
        </p:nvSpPr>
        <p:spPr/>
        <p:txBody>
          <a:bodyPr/>
          <a:lstStyle/>
          <a:p>
            <a:pPr eaLnBrk="1" hangingPunct="1"/>
            <a:r>
              <a:rPr lang="en-US"/>
              <a:t>Relaxation helps control </a:t>
            </a:r>
            <a:r>
              <a:rPr lang="en-US" sz="1200"/>
              <a:t>(Zipkin, 1985)       </a:t>
            </a:r>
            <a:endParaRPr lang="en-US"/>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r>
              <a:rPr lang="en-US"/>
              <a:t>Improvements in school </a:t>
            </a:r>
          </a:p>
          <a:p>
            <a:pPr eaLnBrk="1" hangingPunct="1">
              <a:buFont typeface="Wingdings 2" pitchFamily="18" charset="2"/>
              <a:buNone/>
            </a:pPr>
            <a:endParaRPr lang="en-US"/>
          </a:p>
          <a:p>
            <a:pPr eaLnBrk="1" hangingPunct="1"/>
            <a:r>
              <a:rPr lang="en-US"/>
              <a:t>Long term effects </a:t>
            </a:r>
            <a:r>
              <a:rPr lang="en-US" sz="1200"/>
              <a:t>(Dunn &amp; Howell, 1982) </a:t>
            </a:r>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r>
              <a:rPr lang="en-US"/>
              <a:t>Success increased motivation </a:t>
            </a:r>
            <a:r>
              <a:rPr lang="en-US" sz="1200"/>
              <a:t>(Louhaus &amp; Klein-Hebling, 2000)</a:t>
            </a:r>
            <a:endParaRPr lang="en-US"/>
          </a:p>
          <a:p>
            <a:pPr eaLnBrk="1" hangingPunct="1"/>
            <a:endParaRPr lang="en-US" sz="1200"/>
          </a:p>
          <a:p>
            <a:pPr eaLnBrk="1" hangingPunct="1">
              <a:buFont typeface="Wingdings 2" pitchFamily="18" charset="2"/>
              <a:buNone/>
            </a:pPr>
            <a:endParaRPr lang="en-US" sz="1200"/>
          </a:p>
        </p:txBody>
      </p:sp>
      <p:sp>
        <p:nvSpPr>
          <p:cNvPr id="4" name="Slide Number Placeholder 3"/>
          <p:cNvSpPr>
            <a:spLocks noGrp="1"/>
          </p:cNvSpPr>
          <p:nvPr>
            <p:ph type="sldNum" sz="quarter" idx="12"/>
          </p:nvPr>
        </p:nvSpPr>
        <p:spPr/>
        <p:txBody>
          <a:bodyPr/>
          <a:lstStyle/>
          <a:p>
            <a:pPr>
              <a:defRPr/>
            </a:pPr>
            <a:fld id="{CD3880F2-078C-4E8E-AD07-4A5E047FF8AD}" type="slidenum">
              <a:rPr lang="en-US"/>
              <a:pPr>
                <a:defRPr/>
              </a:pPr>
              <a:t>11</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pic>
        <p:nvPicPr>
          <p:cNvPr id="7" name="~PP3515.WAV">
            <a:hlinkClick r:id="" action="ppaction://media"/>
          </p:cNvPr>
          <p:cNvPicPr>
            <a:picLocks noRot="1" noChangeAspect="1"/>
          </p:cNvPicPr>
          <p:nvPr>
            <a:wavAudioFile r:embed="rId1" name="~PP3515.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51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t>Where is PMR administered?</a:t>
            </a:r>
          </a:p>
        </p:txBody>
      </p:sp>
      <p:sp>
        <p:nvSpPr>
          <p:cNvPr id="16387" name="Content Placeholder 2"/>
          <p:cNvSpPr>
            <a:spLocks noGrp="1"/>
          </p:cNvSpPr>
          <p:nvPr>
            <p:ph idx="1"/>
          </p:nvPr>
        </p:nvSpPr>
        <p:spPr/>
        <p:txBody>
          <a:bodyPr/>
          <a:lstStyle/>
          <a:p>
            <a:pPr eaLnBrk="1" hangingPunct="1"/>
            <a:r>
              <a:rPr lang="en-US"/>
              <a:t>Classroom environment</a:t>
            </a:r>
          </a:p>
          <a:p>
            <a:pPr eaLnBrk="1" hangingPunct="1"/>
            <a:endParaRPr lang="en-US"/>
          </a:p>
          <a:p>
            <a:pPr eaLnBrk="1" hangingPunct="1"/>
            <a:r>
              <a:rPr lang="en-US"/>
              <a:t>Home environment</a:t>
            </a:r>
          </a:p>
          <a:p>
            <a:pPr eaLnBrk="1" hangingPunct="1"/>
            <a:endParaRPr lang="en-US"/>
          </a:p>
          <a:p>
            <a:pPr eaLnBrk="1" hangingPunct="1"/>
            <a:r>
              <a:rPr lang="en-US"/>
              <a:t>Doctor or counselor office</a:t>
            </a:r>
          </a:p>
          <a:p>
            <a:pPr eaLnBrk="1" hangingPunct="1">
              <a:buFont typeface="Wingdings 2" pitchFamily="18" charset="2"/>
              <a:buNone/>
            </a:pPr>
            <a:endParaRPr lang="en-US"/>
          </a:p>
        </p:txBody>
      </p:sp>
      <p:sp>
        <p:nvSpPr>
          <p:cNvPr id="4" name="Slide Number Placeholder 3"/>
          <p:cNvSpPr>
            <a:spLocks noGrp="1"/>
          </p:cNvSpPr>
          <p:nvPr>
            <p:ph type="sldNum" sz="quarter" idx="12"/>
          </p:nvPr>
        </p:nvSpPr>
        <p:spPr/>
        <p:txBody>
          <a:bodyPr/>
          <a:lstStyle/>
          <a:p>
            <a:pPr>
              <a:defRPr/>
            </a:pPr>
            <a:fld id="{EAFEA004-1F8A-466A-A528-5CE2FE847752}" type="slidenum">
              <a:rPr lang="en-US"/>
              <a:pPr>
                <a:defRPr/>
              </a:pPr>
              <a:t>12</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sp>
        <p:nvSpPr>
          <p:cNvPr id="16390" name="Text Box 7"/>
          <p:cNvSpPr txBox="1">
            <a:spLocks noChangeArrowheads="1"/>
          </p:cNvSpPr>
          <p:nvPr/>
        </p:nvSpPr>
        <p:spPr bwMode="auto">
          <a:xfrm>
            <a:off x="6324600" y="5730875"/>
            <a:ext cx="2133600" cy="593725"/>
          </a:xfrm>
          <a:prstGeom prst="rect">
            <a:avLst/>
          </a:prstGeom>
          <a:noFill/>
          <a:ln w="9525">
            <a:noFill/>
            <a:miter lim="800000"/>
            <a:headEnd/>
            <a:tailEnd/>
          </a:ln>
        </p:spPr>
        <p:txBody>
          <a:bodyPr>
            <a:spAutoFit/>
          </a:bodyPr>
          <a:lstStyle/>
          <a:p>
            <a:pPr>
              <a:spcBef>
                <a:spcPct val="20000"/>
              </a:spcBef>
              <a:buClr>
                <a:srgbClr val="0BD0D9"/>
              </a:buClr>
              <a:buSzPct val="95000"/>
              <a:buFont typeface="Wingdings 2" pitchFamily="18" charset="2"/>
              <a:buNone/>
            </a:pPr>
            <a:r>
              <a:rPr lang="en-US" sz="1200"/>
              <a:t>Photo by igoghost</a:t>
            </a:r>
          </a:p>
          <a:p>
            <a:pPr>
              <a:spcBef>
                <a:spcPct val="50000"/>
              </a:spcBef>
            </a:pPr>
            <a:endParaRPr lang="en-US" sz="1400"/>
          </a:p>
        </p:txBody>
      </p:sp>
      <p:pic>
        <p:nvPicPr>
          <p:cNvPr id="16391" name="Picture 8" descr="classroom"/>
          <p:cNvPicPr>
            <a:picLocks noChangeAspect="1" noChangeArrowheads="1"/>
          </p:cNvPicPr>
          <p:nvPr/>
        </p:nvPicPr>
        <p:blipFill>
          <a:blip r:embed="rId4"/>
          <a:srcRect/>
          <a:stretch>
            <a:fillRect/>
          </a:stretch>
        </p:blipFill>
        <p:spPr bwMode="auto">
          <a:xfrm>
            <a:off x="4953000" y="3429000"/>
            <a:ext cx="3810000" cy="2349500"/>
          </a:xfrm>
          <a:prstGeom prst="rect">
            <a:avLst/>
          </a:prstGeom>
          <a:noFill/>
          <a:ln w="9525">
            <a:noFill/>
            <a:miter lim="800000"/>
            <a:headEnd/>
            <a:tailEnd/>
          </a:ln>
        </p:spPr>
      </p:pic>
      <p:pic>
        <p:nvPicPr>
          <p:cNvPr id="9" name="~PP3489.WAV">
            <a:hlinkClick r:id="" action="ppaction://media"/>
          </p:cNvPr>
          <p:cNvPicPr>
            <a:picLocks noRot="1" noChangeAspect="1"/>
          </p:cNvPicPr>
          <p:nvPr>
            <a:wavAudioFile r:embed="rId1" name="~PP3489.WAV"/>
          </p:nvPr>
        </p:nvPicPr>
        <p:blipFill>
          <a:blip r:embed="rId5"/>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40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t>Steps to Follow</a:t>
            </a:r>
          </a:p>
        </p:txBody>
      </p:sp>
      <p:sp>
        <p:nvSpPr>
          <p:cNvPr id="17411" name="Content Placeholder 2"/>
          <p:cNvSpPr>
            <a:spLocks noGrp="1"/>
          </p:cNvSpPr>
          <p:nvPr>
            <p:ph idx="1"/>
          </p:nvPr>
        </p:nvSpPr>
        <p:spPr/>
        <p:txBody>
          <a:bodyPr/>
          <a:lstStyle/>
          <a:p>
            <a:pPr eaLnBrk="1" hangingPunct="1"/>
            <a:r>
              <a:rPr lang="en-US"/>
              <a:t>Students lay on the ground</a:t>
            </a:r>
          </a:p>
          <a:p>
            <a:pPr eaLnBrk="1" hangingPunct="1">
              <a:buFont typeface="Wingdings 2" pitchFamily="18" charset="2"/>
              <a:buNone/>
            </a:pPr>
            <a:endParaRPr lang="en-US"/>
          </a:p>
          <a:p>
            <a:pPr eaLnBrk="1" hangingPunct="1"/>
            <a:r>
              <a:rPr lang="en-US"/>
              <a:t>Dim the lights , no noise</a:t>
            </a:r>
          </a:p>
          <a:p>
            <a:pPr eaLnBrk="1" hangingPunct="1">
              <a:buFont typeface="Wingdings 2" pitchFamily="18" charset="2"/>
              <a:buNone/>
            </a:pPr>
            <a:endParaRPr lang="en-US"/>
          </a:p>
          <a:p>
            <a:pPr eaLnBrk="1" hangingPunct="1"/>
            <a:r>
              <a:rPr lang="en-US"/>
              <a:t>Prompt to tense and release different muscles</a:t>
            </a:r>
          </a:p>
          <a:p>
            <a:pPr eaLnBrk="1" hangingPunct="1"/>
            <a:endParaRPr lang="en-US"/>
          </a:p>
          <a:p>
            <a:pPr eaLnBrk="1" hangingPunct="1"/>
            <a:endParaRPr lang="en-US"/>
          </a:p>
          <a:p>
            <a:pPr eaLnBrk="1" hangingPunct="1"/>
            <a:endParaRPr lang="en-US"/>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r>
              <a:rPr lang="en-US" sz="1200"/>
              <a:t>Lopata, Nida, Marable (2006)</a:t>
            </a:r>
          </a:p>
          <a:p>
            <a:pPr eaLnBrk="1" hangingPunct="1"/>
            <a:endParaRPr lang="en-US" sz="1200"/>
          </a:p>
        </p:txBody>
      </p:sp>
      <p:sp>
        <p:nvSpPr>
          <p:cNvPr id="4" name="Slide Number Placeholder 3"/>
          <p:cNvSpPr>
            <a:spLocks noGrp="1"/>
          </p:cNvSpPr>
          <p:nvPr>
            <p:ph type="sldNum" sz="quarter" idx="12"/>
          </p:nvPr>
        </p:nvSpPr>
        <p:spPr/>
        <p:txBody>
          <a:bodyPr/>
          <a:lstStyle/>
          <a:p>
            <a:pPr>
              <a:defRPr/>
            </a:pPr>
            <a:fld id="{A4431503-A2C0-48E5-93A2-3B4F78CCEC8A}" type="slidenum">
              <a:rPr lang="en-US"/>
              <a:pPr>
                <a:defRPr/>
              </a:pPr>
              <a:t>13</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pic>
        <p:nvPicPr>
          <p:cNvPr id="6" name="~PP2351.WAV">
            <a:hlinkClick r:id="" action="ppaction://media"/>
          </p:cNvPr>
          <p:cNvPicPr>
            <a:picLocks noRot="1" noChangeAspect="1"/>
          </p:cNvPicPr>
          <p:nvPr>
            <a:wavAudioFile r:embed="rId1" name="~PP2351.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27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mad girl"/>
          <p:cNvPicPr>
            <a:picLocks noChangeAspect="1" noChangeArrowheads="1"/>
          </p:cNvPicPr>
          <p:nvPr/>
        </p:nvPicPr>
        <p:blipFill>
          <a:blip r:embed="rId4"/>
          <a:srcRect/>
          <a:stretch>
            <a:fillRect/>
          </a:stretch>
        </p:blipFill>
        <p:spPr bwMode="auto">
          <a:xfrm>
            <a:off x="5981700" y="4572000"/>
            <a:ext cx="2857500" cy="1905000"/>
          </a:xfrm>
          <a:prstGeom prst="rect">
            <a:avLst/>
          </a:prstGeom>
          <a:noFill/>
          <a:ln w="9525">
            <a:noFill/>
            <a:miter lim="800000"/>
            <a:headEnd/>
            <a:tailEnd/>
          </a:ln>
        </p:spPr>
      </p:pic>
      <p:sp>
        <p:nvSpPr>
          <p:cNvPr id="18435" name="Title 1"/>
          <p:cNvSpPr>
            <a:spLocks noGrp="1"/>
          </p:cNvSpPr>
          <p:nvPr>
            <p:ph type="title"/>
          </p:nvPr>
        </p:nvSpPr>
        <p:spPr/>
        <p:txBody>
          <a:bodyPr/>
          <a:lstStyle/>
          <a:p>
            <a:pPr eaLnBrk="1" hangingPunct="1"/>
            <a:r>
              <a:rPr lang="en-US"/>
              <a:t>Case Study</a:t>
            </a:r>
          </a:p>
        </p:txBody>
      </p:sp>
      <p:sp>
        <p:nvSpPr>
          <p:cNvPr id="18436" name="Content Placeholder 2"/>
          <p:cNvSpPr>
            <a:spLocks noGrp="1"/>
          </p:cNvSpPr>
          <p:nvPr>
            <p:ph idx="1"/>
          </p:nvPr>
        </p:nvSpPr>
        <p:spPr>
          <a:xfrm>
            <a:off x="533400" y="1600200"/>
            <a:ext cx="8229600" cy="4389438"/>
          </a:xfrm>
        </p:spPr>
        <p:txBody>
          <a:bodyPr/>
          <a:lstStyle/>
          <a:p>
            <a:pPr eaLnBrk="1" hangingPunct="1">
              <a:buFont typeface="Wingdings 2" pitchFamily="18" charset="2"/>
              <a:buNone/>
            </a:pPr>
            <a:r>
              <a:rPr lang="en-US"/>
              <a:t>   Jane is having trouble sitting through story time in Kindergarten.  Every day she will start distracting other students five minutes into the story.  The teacher will warn her one time, and Jane will continue talking to her neighbors and agitating people sitting around her.  The second time the teacher reprimands her Jane gets upset and after glaring at the teacher, will get up and leave the story time circle.</a:t>
            </a:r>
          </a:p>
        </p:txBody>
      </p:sp>
      <p:sp>
        <p:nvSpPr>
          <p:cNvPr id="4" name="Slide Number Placeholder 3"/>
          <p:cNvSpPr>
            <a:spLocks noGrp="1"/>
          </p:cNvSpPr>
          <p:nvPr>
            <p:ph type="sldNum" sz="quarter" idx="12"/>
          </p:nvPr>
        </p:nvSpPr>
        <p:spPr/>
        <p:txBody>
          <a:bodyPr/>
          <a:lstStyle/>
          <a:p>
            <a:pPr>
              <a:defRPr/>
            </a:pPr>
            <a:fld id="{81F226FA-1BB0-43CE-B17E-0DA3992A2553}" type="slidenum">
              <a:rPr lang="en-US"/>
              <a:pPr>
                <a:defRPr/>
              </a:pPr>
              <a:t>14</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sp>
        <p:nvSpPr>
          <p:cNvPr id="18439" name="Text Box 7"/>
          <p:cNvSpPr txBox="1">
            <a:spLocks noChangeArrowheads="1"/>
          </p:cNvSpPr>
          <p:nvPr/>
        </p:nvSpPr>
        <p:spPr bwMode="auto">
          <a:xfrm>
            <a:off x="6477000" y="6462713"/>
            <a:ext cx="1981200" cy="549275"/>
          </a:xfrm>
          <a:prstGeom prst="rect">
            <a:avLst/>
          </a:prstGeom>
          <a:noFill/>
          <a:ln w="9525">
            <a:noFill/>
            <a:miter lim="800000"/>
            <a:headEnd/>
            <a:tailEnd/>
          </a:ln>
        </p:spPr>
        <p:txBody>
          <a:bodyPr>
            <a:spAutoFit/>
          </a:bodyPr>
          <a:lstStyle/>
          <a:p>
            <a:pPr>
              <a:spcBef>
                <a:spcPct val="20000"/>
              </a:spcBef>
              <a:buClr>
                <a:srgbClr val="0BD0D9"/>
              </a:buClr>
              <a:buSzPct val="95000"/>
              <a:buFont typeface="Wingdings 2" pitchFamily="18" charset="2"/>
              <a:buNone/>
            </a:pPr>
            <a:r>
              <a:rPr lang="en-US" sz="1200"/>
              <a:t>Photo by andreyutzu</a:t>
            </a:r>
          </a:p>
          <a:p>
            <a:pPr>
              <a:spcBef>
                <a:spcPct val="50000"/>
              </a:spcBef>
            </a:pPr>
            <a:endParaRPr lang="en-US" sz="1200"/>
          </a:p>
        </p:txBody>
      </p:sp>
      <p:pic>
        <p:nvPicPr>
          <p:cNvPr id="8" name="~PP563.WAV">
            <a:hlinkClick r:id="" action="ppaction://media"/>
          </p:cNvPr>
          <p:cNvPicPr>
            <a:picLocks noRot="1" noChangeAspect="1"/>
          </p:cNvPicPr>
          <p:nvPr>
            <a:wavAudioFile r:embed="rId1" name="~PP563.WAV"/>
          </p:nvPr>
        </p:nvPicPr>
        <p:blipFill>
          <a:blip r:embed="rId5"/>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38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t>Case Study</a:t>
            </a:r>
          </a:p>
        </p:txBody>
      </p:sp>
      <p:sp>
        <p:nvSpPr>
          <p:cNvPr id="19459" name="Content Placeholder 2"/>
          <p:cNvSpPr>
            <a:spLocks noGrp="1"/>
          </p:cNvSpPr>
          <p:nvPr>
            <p:ph idx="1"/>
          </p:nvPr>
        </p:nvSpPr>
        <p:spPr>
          <a:xfrm>
            <a:off x="457200" y="1752600"/>
            <a:ext cx="8229600" cy="3124200"/>
          </a:xfrm>
        </p:spPr>
        <p:txBody>
          <a:bodyPr/>
          <a:lstStyle/>
          <a:p>
            <a:pPr eaLnBrk="1" hangingPunct="1">
              <a:lnSpc>
                <a:spcPct val="80000"/>
              </a:lnSpc>
              <a:buFont typeface="Wingdings 2" pitchFamily="18" charset="2"/>
              <a:buNone/>
            </a:pPr>
            <a:r>
              <a:rPr lang="en-US" sz="2500"/>
              <a:t>   Jane is definitely a candidate for PMR. She has trouble concentrating for long periods of time and does not take well to the teacher reprimanding her in front of the other classmates. The first step would be to explain to Jane in very elementary terms that she is going to try a fun exercise that will help her listen better during story time.  Then the PMR technique will begin.</a:t>
            </a:r>
          </a:p>
          <a:p>
            <a:pPr eaLnBrk="1" hangingPunct="1">
              <a:lnSpc>
                <a:spcPct val="80000"/>
              </a:lnSpc>
            </a:pPr>
            <a:endParaRPr lang="en-US" sz="1800"/>
          </a:p>
          <a:p>
            <a:pPr eaLnBrk="1" hangingPunct="1">
              <a:lnSpc>
                <a:spcPct val="80000"/>
              </a:lnSpc>
            </a:pPr>
            <a:endParaRPr lang="en-US" sz="1800"/>
          </a:p>
          <a:p>
            <a:pPr eaLnBrk="1" hangingPunct="1">
              <a:lnSpc>
                <a:spcPct val="80000"/>
              </a:lnSpc>
            </a:pPr>
            <a:endParaRPr lang="en-US" sz="1800"/>
          </a:p>
          <a:p>
            <a:pPr eaLnBrk="1" hangingPunct="1">
              <a:lnSpc>
                <a:spcPct val="80000"/>
              </a:lnSpc>
            </a:pPr>
            <a:endParaRPr lang="en-US" sz="1800"/>
          </a:p>
          <a:p>
            <a:pPr eaLnBrk="1" hangingPunct="1">
              <a:lnSpc>
                <a:spcPct val="80000"/>
              </a:lnSpc>
              <a:buFont typeface="Wingdings 2" pitchFamily="18" charset="2"/>
              <a:buNone/>
            </a:pPr>
            <a:endParaRPr lang="en-US" sz="1800"/>
          </a:p>
          <a:p>
            <a:pPr eaLnBrk="1" hangingPunct="1">
              <a:lnSpc>
                <a:spcPct val="80000"/>
              </a:lnSpc>
            </a:pPr>
            <a:endParaRPr lang="en-US" sz="1800"/>
          </a:p>
        </p:txBody>
      </p:sp>
      <p:sp>
        <p:nvSpPr>
          <p:cNvPr id="4" name="Slide Number Placeholder 3"/>
          <p:cNvSpPr>
            <a:spLocks noGrp="1"/>
          </p:cNvSpPr>
          <p:nvPr>
            <p:ph type="sldNum" sz="quarter" idx="12"/>
          </p:nvPr>
        </p:nvSpPr>
        <p:spPr/>
        <p:txBody>
          <a:bodyPr/>
          <a:lstStyle/>
          <a:p>
            <a:pPr>
              <a:defRPr/>
            </a:pPr>
            <a:fld id="{5ACCF794-E9CD-4266-B98B-C2B51E7ACBB3}" type="slidenum">
              <a:rPr lang="en-US"/>
              <a:pPr>
                <a:defRPr/>
              </a:pPr>
              <a:t>15</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sp>
        <p:nvSpPr>
          <p:cNvPr id="19462" name="Text Box 7"/>
          <p:cNvSpPr txBox="1">
            <a:spLocks noChangeArrowheads="1"/>
          </p:cNvSpPr>
          <p:nvPr/>
        </p:nvSpPr>
        <p:spPr bwMode="auto">
          <a:xfrm>
            <a:off x="6400800" y="6248400"/>
            <a:ext cx="2362200" cy="512763"/>
          </a:xfrm>
          <a:prstGeom prst="rect">
            <a:avLst/>
          </a:prstGeom>
          <a:noFill/>
          <a:ln w="9525">
            <a:noFill/>
            <a:miter lim="800000"/>
            <a:headEnd/>
            <a:tailEnd/>
          </a:ln>
        </p:spPr>
        <p:txBody>
          <a:bodyPr>
            <a:spAutoFit/>
          </a:bodyPr>
          <a:lstStyle/>
          <a:p>
            <a:pPr>
              <a:lnSpc>
                <a:spcPct val="80000"/>
              </a:lnSpc>
              <a:spcBef>
                <a:spcPct val="20000"/>
              </a:spcBef>
              <a:buClr>
                <a:srgbClr val="0BD0D9"/>
              </a:buClr>
              <a:buSzPct val="95000"/>
              <a:buFont typeface="Wingdings 2" pitchFamily="18" charset="2"/>
              <a:buNone/>
            </a:pPr>
            <a:r>
              <a:rPr lang="en-US" sz="1200"/>
              <a:t>Photo by andreyutzu</a:t>
            </a:r>
          </a:p>
          <a:p>
            <a:pPr>
              <a:spcBef>
                <a:spcPct val="50000"/>
              </a:spcBef>
            </a:pPr>
            <a:endParaRPr lang="en-US" sz="1200"/>
          </a:p>
        </p:txBody>
      </p:sp>
      <p:pic>
        <p:nvPicPr>
          <p:cNvPr id="19463" name="Picture 9" descr="happy girl"/>
          <p:cNvPicPr>
            <a:picLocks noChangeAspect="1" noChangeArrowheads="1"/>
          </p:cNvPicPr>
          <p:nvPr/>
        </p:nvPicPr>
        <p:blipFill>
          <a:blip r:embed="rId4"/>
          <a:srcRect/>
          <a:stretch>
            <a:fillRect/>
          </a:stretch>
        </p:blipFill>
        <p:spPr bwMode="auto">
          <a:xfrm>
            <a:off x="5715000" y="4086225"/>
            <a:ext cx="2857500" cy="2162175"/>
          </a:xfrm>
          <a:prstGeom prst="rect">
            <a:avLst/>
          </a:prstGeom>
          <a:noFill/>
          <a:ln w="9525">
            <a:noFill/>
            <a:miter lim="800000"/>
            <a:headEnd/>
            <a:tailEnd/>
          </a:ln>
        </p:spPr>
      </p:pic>
      <p:pic>
        <p:nvPicPr>
          <p:cNvPr id="10" name="~PP734.WAV">
            <a:hlinkClick r:id="" action="ppaction://media"/>
          </p:cNvPr>
          <p:cNvPicPr>
            <a:picLocks noRot="1" noChangeAspect="1"/>
          </p:cNvPicPr>
          <p:nvPr>
            <a:wavAudioFile r:embed="rId1" name="~PP734.WAV"/>
          </p:nvPr>
        </p:nvPicPr>
        <p:blipFill>
          <a:blip r:embed="rId5"/>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36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t>Cast Study continued</a:t>
            </a:r>
          </a:p>
        </p:txBody>
      </p:sp>
      <p:sp>
        <p:nvSpPr>
          <p:cNvPr id="20483" name="Content Placeholder 2"/>
          <p:cNvSpPr>
            <a:spLocks noGrp="1"/>
          </p:cNvSpPr>
          <p:nvPr>
            <p:ph idx="1"/>
          </p:nvPr>
        </p:nvSpPr>
        <p:spPr/>
        <p:txBody>
          <a:bodyPr/>
          <a:lstStyle/>
          <a:p>
            <a:pPr eaLnBrk="1" hangingPunct="1"/>
            <a:r>
              <a:rPr lang="en-US"/>
              <a:t>Ask Jane to lie on the floor after the lights are dimmed. </a:t>
            </a:r>
          </a:p>
          <a:p>
            <a:pPr eaLnBrk="1" hangingPunct="1"/>
            <a:r>
              <a:rPr lang="en-US"/>
              <a:t>Begin script  </a:t>
            </a:r>
          </a:p>
          <a:p>
            <a:pPr eaLnBrk="1" hangingPunct="1"/>
            <a:r>
              <a:rPr lang="en-US"/>
              <a:t>Observe for differences in behavior</a:t>
            </a:r>
          </a:p>
          <a:p>
            <a:pPr eaLnBrk="1" hangingPunct="1"/>
            <a:r>
              <a:rPr lang="en-US"/>
              <a:t>Over time, encourage her to practice the muscle techniques in story time and any other time when she feels it could help.</a:t>
            </a:r>
          </a:p>
        </p:txBody>
      </p:sp>
      <p:sp>
        <p:nvSpPr>
          <p:cNvPr id="4" name="Footer Placeholder 3"/>
          <p:cNvSpPr>
            <a:spLocks noGrp="1"/>
          </p:cNvSpPr>
          <p:nvPr>
            <p:ph type="ftr" sz="quarter" idx="11"/>
          </p:nvPr>
        </p:nvSpPr>
        <p:spPr/>
        <p:txBody>
          <a:bodyPr/>
          <a:lstStyle/>
          <a:p>
            <a:pPr>
              <a:defRPr/>
            </a:pPr>
            <a:r>
              <a:rPr lang="en-US"/>
              <a:t>Copyright 2010 J. Hunt</a:t>
            </a:r>
          </a:p>
        </p:txBody>
      </p:sp>
      <p:sp>
        <p:nvSpPr>
          <p:cNvPr id="5" name="Slide Number Placeholder 4"/>
          <p:cNvSpPr>
            <a:spLocks noGrp="1"/>
          </p:cNvSpPr>
          <p:nvPr>
            <p:ph type="sldNum" sz="quarter" idx="12"/>
          </p:nvPr>
        </p:nvSpPr>
        <p:spPr/>
        <p:txBody>
          <a:bodyPr/>
          <a:lstStyle/>
          <a:p>
            <a:pPr>
              <a:defRPr/>
            </a:pPr>
            <a:fld id="{8B4315B4-466B-4630-AFAE-32B12CB85917}" type="slidenum">
              <a:rPr lang="en-US"/>
              <a:pPr>
                <a:defRPr/>
              </a:pPr>
              <a:t>16</a:t>
            </a:fld>
            <a:endParaRPr lang="en-US"/>
          </a:p>
        </p:txBody>
      </p:sp>
      <p:pic>
        <p:nvPicPr>
          <p:cNvPr id="6" name="~PP2451.WAV">
            <a:hlinkClick r:id="" action="ppaction://media"/>
          </p:cNvPr>
          <p:cNvPicPr>
            <a:picLocks noRot="1" noChangeAspect="1"/>
          </p:cNvPicPr>
          <p:nvPr>
            <a:wavAudioFile r:embed="rId1" name="~PP2451.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300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Case Study Revisited</a:t>
            </a:r>
          </a:p>
        </p:txBody>
      </p:sp>
      <p:sp>
        <p:nvSpPr>
          <p:cNvPr id="21507" name="Content Placeholder 2"/>
          <p:cNvSpPr>
            <a:spLocks noGrp="1"/>
          </p:cNvSpPr>
          <p:nvPr>
            <p:ph idx="1"/>
          </p:nvPr>
        </p:nvSpPr>
        <p:spPr/>
        <p:txBody>
          <a:bodyPr/>
          <a:lstStyle/>
          <a:p>
            <a:pPr>
              <a:buFont typeface="Wingdings 2" pitchFamily="18" charset="2"/>
              <a:buNone/>
            </a:pPr>
            <a:r>
              <a:rPr lang="en-US"/>
              <a:t>A month later, Jane was able to concentrate better and focus more during her school hours.  When observed during story time she was able to sit through the story.  A few times it was noted that she used her PMR techniques , such as tightening her hand muscles, to relax and stay on task.</a:t>
            </a:r>
          </a:p>
        </p:txBody>
      </p:sp>
      <p:sp>
        <p:nvSpPr>
          <p:cNvPr id="4" name="Footer Placeholder 3"/>
          <p:cNvSpPr>
            <a:spLocks noGrp="1"/>
          </p:cNvSpPr>
          <p:nvPr>
            <p:ph type="ftr" sz="quarter" idx="11"/>
          </p:nvPr>
        </p:nvSpPr>
        <p:spPr/>
        <p:txBody>
          <a:bodyPr/>
          <a:lstStyle/>
          <a:p>
            <a:pPr>
              <a:defRPr/>
            </a:pPr>
            <a:r>
              <a:rPr lang="en-US"/>
              <a:t>Copyright 2010 J. Hunt</a:t>
            </a:r>
          </a:p>
        </p:txBody>
      </p:sp>
      <p:sp>
        <p:nvSpPr>
          <p:cNvPr id="5" name="Slide Number Placeholder 4"/>
          <p:cNvSpPr>
            <a:spLocks noGrp="1"/>
          </p:cNvSpPr>
          <p:nvPr>
            <p:ph type="sldNum" sz="quarter" idx="12"/>
          </p:nvPr>
        </p:nvSpPr>
        <p:spPr/>
        <p:txBody>
          <a:bodyPr/>
          <a:lstStyle/>
          <a:p>
            <a:pPr>
              <a:defRPr/>
            </a:pPr>
            <a:fld id="{FB98E4C5-71B2-4DFB-B984-37955AB27DCA}" type="slidenum">
              <a:rPr lang="en-US" smtClean="0"/>
              <a:pPr>
                <a:defRPr/>
              </a:pPr>
              <a:t>17</a:t>
            </a:fld>
            <a:endParaRPr lang="en-US"/>
          </a:p>
        </p:txBody>
      </p:sp>
      <p:pic>
        <p:nvPicPr>
          <p:cNvPr id="6" name="~PP3367.WAV">
            <a:hlinkClick r:id="" action="ppaction://media"/>
          </p:cNvPr>
          <p:cNvPicPr>
            <a:picLocks noRot="1" noChangeAspect="1"/>
          </p:cNvPicPr>
          <p:nvPr>
            <a:wavAudioFile r:embed="rId1" name="~PP3367.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16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t>Do’s</a:t>
            </a:r>
          </a:p>
        </p:txBody>
      </p:sp>
      <p:sp>
        <p:nvSpPr>
          <p:cNvPr id="22531" name="Content Placeholder 2"/>
          <p:cNvSpPr>
            <a:spLocks noGrp="1"/>
          </p:cNvSpPr>
          <p:nvPr>
            <p:ph idx="1"/>
          </p:nvPr>
        </p:nvSpPr>
        <p:spPr/>
        <p:txBody>
          <a:bodyPr/>
          <a:lstStyle/>
          <a:p>
            <a:pPr eaLnBrk="1" hangingPunct="1"/>
            <a:r>
              <a:rPr lang="en-US"/>
              <a:t>Encourage students to focus and be serious</a:t>
            </a:r>
          </a:p>
          <a:p>
            <a:pPr eaLnBrk="1" hangingPunct="1">
              <a:buFont typeface="Wingdings 2" pitchFamily="18" charset="2"/>
              <a:buNone/>
            </a:pPr>
            <a:endParaRPr lang="en-US"/>
          </a:p>
          <a:p>
            <a:pPr eaLnBrk="1" hangingPunct="1"/>
            <a:r>
              <a:rPr lang="en-US"/>
              <a:t>Make sure each child has adequate personal space</a:t>
            </a:r>
          </a:p>
          <a:p>
            <a:pPr eaLnBrk="1" hangingPunct="1">
              <a:buFont typeface="Wingdings 2" pitchFamily="18" charset="2"/>
              <a:buNone/>
            </a:pPr>
            <a:endParaRPr lang="en-US"/>
          </a:p>
          <a:p>
            <a:pPr eaLnBrk="1" hangingPunct="1"/>
            <a:r>
              <a:rPr lang="en-US"/>
              <a:t>Encourage students to use the techniques on their own time after practice</a:t>
            </a:r>
          </a:p>
          <a:p>
            <a:pPr eaLnBrk="1" hangingPunct="1"/>
            <a:endParaRPr lang="en-US"/>
          </a:p>
          <a:p>
            <a:pPr eaLnBrk="1" hangingPunct="1"/>
            <a:r>
              <a:rPr lang="en-US"/>
              <a:t>Praise the students when you see success with the techniques</a:t>
            </a:r>
          </a:p>
          <a:p>
            <a:pPr eaLnBrk="1" hangingPunct="1"/>
            <a:endParaRPr lang="en-US"/>
          </a:p>
          <a:p>
            <a:pPr eaLnBrk="1" hangingPunct="1">
              <a:buFont typeface="Wingdings 2" pitchFamily="18" charset="2"/>
              <a:buNone/>
            </a:pPr>
            <a:endParaRPr lang="en-US"/>
          </a:p>
        </p:txBody>
      </p:sp>
      <p:sp>
        <p:nvSpPr>
          <p:cNvPr id="4" name="Slide Number Placeholder 3"/>
          <p:cNvSpPr>
            <a:spLocks noGrp="1"/>
          </p:cNvSpPr>
          <p:nvPr>
            <p:ph type="sldNum" sz="quarter" idx="12"/>
          </p:nvPr>
        </p:nvSpPr>
        <p:spPr/>
        <p:txBody>
          <a:bodyPr/>
          <a:lstStyle/>
          <a:p>
            <a:pPr>
              <a:defRPr/>
            </a:pPr>
            <a:fld id="{C96B255E-0067-4C09-8786-1A10027B77B3}" type="slidenum">
              <a:rPr lang="en-US"/>
              <a:pPr>
                <a:defRPr/>
              </a:pPr>
              <a:t>18</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pic>
        <p:nvPicPr>
          <p:cNvPr id="6" name="~PP1397.WAV">
            <a:hlinkClick r:id="" action="ppaction://media"/>
          </p:cNvPr>
          <p:cNvPicPr>
            <a:picLocks noRot="1" noChangeAspect="1"/>
          </p:cNvPicPr>
          <p:nvPr>
            <a:wavAudioFile r:embed="rId1" name="~PP1397.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50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t>Don’ts</a:t>
            </a:r>
          </a:p>
        </p:txBody>
      </p:sp>
      <p:sp>
        <p:nvSpPr>
          <p:cNvPr id="23555" name="Content Placeholder 2"/>
          <p:cNvSpPr>
            <a:spLocks noGrp="1"/>
          </p:cNvSpPr>
          <p:nvPr>
            <p:ph idx="1"/>
          </p:nvPr>
        </p:nvSpPr>
        <p:spPr/>
        <p:txBody>
          <a:bodyPr/>
          <a:lstStyle/>
          <a:p>
            <a:pPr eaLnBrk="1" hangingPunct="1"/>
            <a:r>
              <a:rPr lang="en-US"/>
              <a:t>Joke or tease about the techniques the students learn</a:t>
            </a:r>
          </a:p>
          <a:p>
            <a:pPr eaLnBrk="1" hangingPunct="1"/>
            <a:endParaRPr lang="en-US"/>
          </a:p>
          <a:p>
            <a:pPr eaLnBrk="1" hangingPunct="1"/>
            <a:r>
              <a:rPr lang="en-US"/>
              <a:t>Force any of the students to practice the techniques if they are not comfortable with it</a:t>
            </a:r>
          </a:p>
          <a:p>
            <a:pPr eaLnBrk="1" hangingPunct="1"/>
            <a:endParaRPr lang="en-US"/>
          </a:p>
          <a:p>
            <a:pPr eaLnBrk="1" hangingPunct="1"/>
            <a:r>
              <a:rPr lang="en-US"/>
              <a:t>Use sarcasm during the script or after</a:t>
            </a:r>
          </a:p>
          <a:p>
            <a:pPr eaLnBrk="1" hangingPunct="1">
              <a:buFont typeface="Wingdings 2" pitchFamily="18" charset="2"/>
              <a:buNone/>
            </a:pPr>
            <a:endParaRPr lang="en-US"/>
          </a:p>
        </p:txBody>
      </p:sp>
      <p:sp>
        <p:nvSpPr>
          <p:cNvPr id="4" name="Slide Number Placeholder 3"/>
          <p:cNvSpPr>
            <a:spLocks noGrp="1"/>
          </p:cNvSpPr>
          <p:nvPr>
            <p:ph type="sldNum" sz="quarter" idx="12"/>
          </p:nvPr>
        </p:nvSpPr>
        <p:spPr/>
        <p:txBody>
          <a:bodyPr/>
          <a:lstStyle/>
          <a:p>
            <a:pPr>
              <a:defRPr/>
            </a:pPr>
            <a:fld id="{897FEE0F-F284-4242-9E02-075ECD9020A4}" type="slidenum">
              <a:rPr lang="en-US"/>
              <a:pPr>
                <a:defRPr/>
              </a:pPr>
              <a:t>19</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pic>
        <p:nvPicPr>
          <p:cNvPr id="6" name="~PP4068.WAV">
            <a:hlinkClick r:id="" action="ppaction://media"/>
          </p:cNvPr>
          <p:cNvPicPr>
            <a:picLocks noRot="1" noChangeAspect="1"/>
          </p:cNvPicPr>
          <p:nvPr>
            <a:wavAudioFile r:embed="rId1" name="~PP4068.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51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t>Contents</a:t>
            </a:r>
          </a:p>
        </p:txBody>
      </p:sp>
      <p:sp>
        <p:nvSpPr>
          <p:cNvPr id="6147" name="Content Placeholder 2"/>
          <p:cNvSpPr>
            <a:spLocks noGrp="1"/>
          </p:cNvSpPr>
          <p:nvPr>
            <p:ph idx="1"/>
          </p:nvPr>
        </p:nvSpPr>
        <p:spPr/>
        <p:txBody>
          <a:bodyPr/>
          <a:lstStyle/>
          <a:p>
            <a:r>
              <a:rPr lang="en-US"/>
              <a:t>Introduction			</a:t>
            </a:r>
          </a:p>
          <a:p>
            <a:r>
              <a:rPr lang="en-US"/>
              <a:t>What is PBS</a:t>
            </a:r>
          </a:p>
          <a:p>
            <a:r>
              <a:rPr lang="en-US"/>
              <a:t>Intervention</a:t>
            </a:r>
          </a:p>
          <a:p>
            <a:r>
              <a:rPr lang="en-US"/>
              <a:t>Other Interventions</a:t>
            </a:r>
          </a:p>
          <a:p>
            <a:r>
              <a:rPr lang="en-US"/>
              <a:t>Glossary</a:t>
            </a:r>
          </a:p>
          <a:p>
            <a:r>
              <a:rPr lang="en-US"/>
              <a:t>Summary of Research</a:t>
            </a:r>
          </a:p>
          <a:p>
            <a:endParaRPr lang="en-US"/>
          </a:p>
        </p:txBody>
      </p:sp>
      <p:sp>
        <p:nvSpPr>
          <p:cNvPr id="4" name="Footer Placeholder 3"/>
          <p:cNvSpPr>
            <a:spLocks noGrp="1"/>
          </p:cNvSpPr>
          <p:nvPr>
            <p:ph type="ftr" sz="quarter" idx="11"/>
          </p:nvPr>
        </p:nvSpPr>
        <p:spPr/>
        <p:txBody>
          <a:bodyPr/>
          <a:lstStyle/>
          <a:p>
            <a:pPr>
              <a:defRPr/>
            </a:pPr>
            <a:r>
              <a:rPr lang="en-US"/>
              <a:t>Copyright 2010 J. Hunt</a:t>
            </a:r>
          </a:p>
        </p:txBody>
      </p:sp>
      <p:sp>
        <p:nvSpPr>
          <p:cNvPr id="5" name="Slide Number Placeholder 4"/>
          <p:cNvSpPr>
            <a:spLocks noGrp="1"/>
          </p:cNvSpPr>
          <p:nvPr>
            <p:ph type="sldNum" sz="quarter" idx="12"/>
          </p:nvPr>
        </p:nvSpPr>
        <p:spPr/>
        <p:txBody>
          <a:bodyPr/>
          <a:lstStyle/>
          <a:p>
            <a:pPr>
              <a:defRPr/>
            </a:pPr>
            <a:fld id="{563C6315-C0D4-4209-BFBA-65AB008A950F}" type="slidenum">
              <a:rPr lang="en-US" smtClean="0"/>
              <a:pPr>
                <a:defRPr/>
              </a:pPr>
              <a:t>2</a:t>
            </a:fld>
            <a:endParaRPr lang="en-US"/>
          </a:p>
        </p:txBody>
      </p:sp>
      <p:pic>
        <p:nvPicPr>
          <p:cNvPr id="8" name="~PP2699.WAV">
            <a:hlinkClick r:id="" action="ppaction://media"/>
          </p:cNvPr>
          <p:cNvPicPr>
            <a:picLocks noRot="1" noChangeAspect="1"/>
          </p:cNvPicPr>
          <p:nvPr>
            <a:wavAudioFile r:embed="rId1" name="~PP2699.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t>Frequently Asked Questions</a:t>
            </a:r>
          </a:p>
        </p:txBody>
      </p:sp>
      <p:sp>
        <p:nvSpPr>
          <p:cNvPr id="24579" name="Content Placeholder 2"/>
          <p:cNvSpPr>
            <a:spLocks noGrp="1"/>
          </p:cNvSpPr>
          <p:nvPr>
            <p:ph idx="1"/>
          </p:nvPr>
        </p:nvSpPr>
        <p:spPr>
          <a:xfrm>
            <a:off x="457200" y="2468563"/>
            <a:ext cx="8229600" cy="4389437"/>
          </a:xfrm>
        </p:spPr>
        <p:txBody>
          <a:bodyPr/>
          <a:lstStyle/>
          <a:p>
            <a:pPr eaLnBrk="1" hangingPunct="1"/>
            <a:r>
              <a:rPr lang="en-US"/>
              <a:t>What changes are found in children who practice PMR or the other techniques introduced?</a:t>
            </a:r>
          </a:p>
          <a:p>
            <a:pPr eaLnBrk="1" hangingPunct="1">
              <a:buFont typeface="Wingdings 2" pitchFamily="18" charset="2"/>
              <a:buNone/>
            </a:pPr>
            <a:endParaRPr lang="en-US"/>
          </a:p>
          <a:p>
            <a:pPr eaLnBrk="1" hangingPunct="1"/>
            <a:r>
              <a:rPr lang="en-US"/>
              <a:t>How long does PMR take?</a:t>
            </a:r>
          </a:p>
          <a:p>
            <a:pPr eaLnBrk="1" hangingPunct="1"/>
            <a:endParaRPr lang="en-US"/>
          </a:p>
          <a:p>
            <a:pPr eaLnBrk="1" hangingPunct="1">
              <a:buFont typeface="Wingdings 2" pitchFamily="18" charset="2"/>
              <a:buNone/>
            </a:pPr>
            <a:endParaRPr lang="en-US"/>
          </a:p>
        </p:txBody>
      </p:sp>
      <p:sp>
        <p:nvSpPr>
          <p:cNvPr id="4" name="Slide Number Placeholder 3"/>
          <p:cNvSpPr>
            <a:spLocks noGrp="1"/>
          </p:cNvSpPr>
          <p:nvPr>
            <p:ph type="sldNum" sz="quarter" idx="12"/>
          </p:nvPr>
        </p:nvSpPr>
        <p:spPr/>
        <p:txBody>
          <a:bodyPr/>
          <a:lstStyle/>
          <a:p>
            <a:pPr>
              <a:defRPr/>
            </a:pPr>
            <a:fld id="{8F948045-7C89-4E75-809B-F7207F60E2D1}" type="slidenum">
              <a:rPr lang="en-US"/>
              <a:pPr>
                <a:defRPr/>
              </a:pPr>
              <a:t>20</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pic>
        <p:nvPicPr>
          <p:cNvPr id="6" name="~PP360.WAV">
            <a:hlinkClick r:id="" action="ppaction://media"/>
          </p:cNvPr>
          <p:cNvPicPr>
            <a:picLocks noRot="1" noChangeAspect="1"/>
          </p:cNvPicPr>
          <p:nvPr>
            <a:wavAudioFile r:embed="rId1" name="~PP360.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451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Frequently Asked Questions</a:t>
            </a:r>
          </a:p>
        </p:txBody>
      </p:sp>
      <p:sp>
        <p:nvSpPr>
          <p:cNvPr id="25603" name="Content Placeholder 2"/>
          <p:cNvSpPr>
            <a:spLocks noGrp="1"/>
          </p:cNvSpPr>
          <p:nvPr>
            <p:ph idx="1"/>
          </p:nvPr>
        </p:nvSpPr>
        <p:spPr>
          <a:xfrm>
            <a:off x="457200" y="2468563"/>
            <a:ext cx="8229600" cy="4389437"/>
          </a:xfrm>
        </p:spPr>
        <p:txBody>
          <a:bodyPr/>
          <a:lstStyle/>
          <a:p>
            <a:pPr eaLnBrk="1" hangingPunct="1"/>
            <a:r>
              <a:rPr lang="en-US"/>
              <a:t>Where can a child practice PMR?</a:t>
            </a:r>
          </a:p>
          <a:p>
            <a:pPr eaLnBrk="1" hangingPunct="1"/>
            <a:endParaRPr lang="en-US"/>
          </a:p>
          <a:p>
            <a:pPr eaLnBrk="1" hangingPunct="1"/>
            <a:r>
              <a:rPr lang="en-US"/>
              <a:t>Who should be involved in the PMR activities?</a:t>
            </a:r>
          </a:p>
          <a:p>
            <a:endParaRPr lang="en-US"/>
          </a:p>
        </p:txBody>
      </p:sp>
      <p:sp>
        <p:nvSpPr>
          <p:cNvPr id="4" name="Footer Placeholder 3"/>
          <p:cNvSpPr>
            <a:spLocks noGrp="1"/>
          </p:cNvSpPr>
          <p:nvPr>
            <p:ph type="ftr" sz="quarter" idx="11"/>
          </p:nvPr>
        </p:nvSpPr>
        <p:spPr/>
        <p:txBody>
          <a:bodyPr/>
          <a:lstStyle/>
          <a:p>
            <a:pPr>
              <a:defRPr/>
            </a:pPr>
            <a:r>
              <a:rPr lang="en-US"/>
              <a:t>Copyright 2010 J. Hunt</a:t>
            </a:r>
          </a:p>
        </p:txBody>
      </p:sp>
      <p:sp>
        <p:nvSpPr>
          <p:cNvPr id="5" name="Slide Number Placeholder 4"/>
          <p:cNvSpPr>
            <a:spLocks noGrp="1"/>
          </p:cNvSpPr>
          <p:nvPr>
            <p:ph type="sldNum" sz="quarter" idx="12"/>
          </p:nvPr>
        </p:nvSpPr>
        <p:spPr/>
        <p:txBody>
          <a:bodyPr/>
          <a:lstStyle/>
          <a:p>
            <a:pPr>
              <a:defRPr/>
            </a:pPr>
            <a:fld id="{3E69C709-2C2E-46B6-B727-1C1F974915CB}" type="slidenum">
              <a:rPr lang="en-US" smtClean="0"/>
              <a:pPr>
                <a:defRPr/>
              </a:pPr>
              <a:t>21</a:t>
            </a:fld>
            <a:endParaRPr lang="en-US"/>
          </a:p>
        </p:txBody>
      </p:sp>
      <p:pic>
        <p:nvPicPr>
          <p:cNvPr id="6" name="~PP2015.WAV">
            <a:hlinkClick r:id="" action="ppaction://media"/>
          </p:cNvPr>
          <p:cNvPicPr>
            <a:picLocks noRot="1" noChangeAspect="1"/>
          </p:cNvPicPr>
          <p:nvPr>
            <a:wavAudioFile r:embed="rId1" name="~PP2015.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58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t>References</a:t>
            </a:r>
          </a:p>
        </p:txBody>
      </p:sp>
      <p:sp>
        <p:nvSpPr>
          <p:cNvPr id="26627" name="Content Placeholder 2"/>
          <p:cNvSpPr>
            <a:spLocks noGrp="1"/>
          </p:cNvSpPr>
          <p:nvPr>
            <p:ph idx="1"/>
          </p:nvPr>
        </p:nvSpPr>
        <p:spPr/>
        <p:txBody>
          <a:bodyPr/>
          <a:lstStyle/>
          <a:p>
            <a:pPr eaLnBrk="1" hangingPunct="1"/>
            <a:r>
              <a:rPr lang="en-US" sz="1600"/>
              <a:t>Dunn, F.M., &amp; Howell, R.J. (1982). Relaxation training and its relationship to hyperactivity in boys. </a:t>
            </a:r>
            <a:r>
              <a:rPr lang="en-US" sz="1600" i="1"/>
              <a:t>Journal of Clinical Psychology, 38</a:t>
            </a:r>
            <a:r>
              <a:rPr lang="en-US" sz="1600"/>
              <a:t>(1), 92-100</a:t>
            </a:r>
          </a:p>
          <a:p>
            <a:pPr eaLnBrk="1" hangingPunct="1"/>
            <a:r>
              <a:rPr lang="en-US" sz="1600"/>
              <a:t>Goldbeck, L., &amp; Schmid, K. (2003). Effectiveness of autogenic relaxation training on children and adolescents with behavioral and emotional problems. </a:t>
            </a:r>
            <a:r>
              <a:rPr lang="en-US" sz="1600" i="1"/>
              <a:t>Journal of Abnormal Child Psychology, 12</a:t>
            </a:r>
            <a:r>
              <a:rPr lang="en-US" sz="1600"/>
              <a:t>(2), 1046-1054</a:t>
            </a:r>
          </a:p>
          <a:p>
            <a:pPr eaLnBrk="1" hangingPunct="1"/>
            <a:r>
              <a:rPr lang="en-US" sz="1600"/>
              <a:t>Kerr, M.M. &amp; Nelson, C.M. (2010) </a:t>
            </a:r>
            <a:r>
              <a:rPr lang="en-US" sz="1600" i="1"/>
              <a:t>Strategies for addressing behavior problems in the classroom, 6th Edition</a:t>
            </a:r>
            <a:r>
              <a:rPr lang="en-US" sz="1600"/>
              <a:t>. Columbus, Ohio: Charles E. Merrill Publishing Company </a:t>
            </a:r>
          </a:p>
          <a:p>
            <a:pPr eaLnBrk="1" hangingPunct="1"/>
            <a:r>
              <a:rPr lang="en-US" sz="1600"/>
              <a:t>Lohaus, Lohaus, A., &amp; Klein-Hebling, J. (2000). Coping in childhood: A comparative evaluation of different relaxation techniques. </a:t>
            </a:r>
            <a:r>
              <a:rPr lang="en-US" sz="1600" i="1"/>
              <a:t>Anxiety, Stress, and Coping, 13</a:t>
            </a:r>
            <a:r>
              <a:rPr lang="en-US" sz="1600"/>
              <a:t>, 187-211</a:t>
            </a:r>
          </a:p>
          <a:p>
            <a:pPr eaLnBrk="1" hangingPunct="1"/>
            <a:r>
              <a:rPr lang="en-US" sz="1600"/>
              <a:t> Lopata, C., Nida, R.E., &amp; Marable, M.A. (2006). Progressive muscle relaxation: Preventing aggression in students with EBD. </a:t>
            </a:r>
            <a:r>
              <a:rPr lang="en-US" sz="1600" i="1"/>
              <a:t>Teaching Exceptional Children, 38</a:t>
            </a:r>
            <a:r>
              <a:rPr lang="en-US" sz="1600"/>
              <a:t>(4), 20-25</a:t>
            </a:r>
          </a:p>
          <a:p>
            <a:pPr eaLnBrk="1" hangingPunct="1"/>
            <a:r>
              <a:rPr lang="en-US" sz="1600"/>
              <a:t>Zipkin, D. (1985). Relaxation techniques for handicapped children: A review of literature. </a:t>
            </a:r>
            <a:r>
              <a:rPr lang="en-US" sz="1600" i="1"/>
              <a:t>The Journal of Special Education, 19</a:t>
            </a:r>
            <a:r>
              <a:rPr lang="en-US" sz="1600"/>
              <a:t>(3), 283-289</a:t>
            </a:r>
          </a:p>
          <a:p>
            <a:pPr eaLnBrk="1" hangingPunct="1"/>
            <a:r>
              <a:rPr lang="en-US" sz="1600"/>
              <a:t>Photos from www.sxu.hu</a:t>
            </a:r>
          </a:p>
          <a:p>
            <a:pPr eaLnBrk="1" hangingPunct="1"/>
            <a:endParaRPr lang="en-US" sz="1600"/>
          </a:p>
          <a:p>
            <a:pPr eaLnBrk="1" hangingPunct="1">
              <a:buFont typeface="Wingdings 2" pitchFamily="18" charset="2"/>
              <a:buNone/>
            </a:pPr>
            <a:endParaRPr lang="en-US" sz="2400"/>
          </a:p>
        </p:txBody>
      </p:sp>
      <p:sp>
        <p:nvSpPr>
          <p:cNvPr id="4" name="Slide Number Placeholder 3"/>
          <p:cNvSpPr>
            <a:spLocks noGrp="1"/>
          </p:cNvSpPr>
          <p:nvPr>
            <p:ph type="sldNum" sz="quarter" idx="12"/>
          </p:nvPr>
        </p:nvSpPr>
        <p:spPr/>
        <p:txBody>
          <a:bodyPr/>
          <a:lstStyle/>
          <a:p>
            <a:pPr>
              <a:defRPr/>
            </a:pPr>
            <a:fld id="{825F6C5D-1782-457B-A8B6-E868985EEB5B}" type="slidenum">
              <a:rPr lang="en-US"/>
              <a:pPr>
                <a:defRPr/>
              </a:pPr>
              <a:t>22</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pic>
        <p:nvPicPr>
          <p:cNvPr id="6" name="~PP170.WAV">
            <a:hlinkClick r:id="" action="ppaction://media"/>
          </p:cNvPr>
          <p:cNvPicPr>
            <a:picLocks noRot="1" noChangeAspect="1"/>
          </p:cNvPicPr>
          <p:nvPr>
            <a:wavAudioFile r:embed="rId1" name="~PP170.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14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t>Contents</a:t>
            </a:r>
          </a:p>
        </p:txBody>
      </p:sp>
      <p:sp>
        <p:nvSpPr>
          <p:cNvPr id="7171" name="Content Placeholder 2"/>
          <p:cNvSpPr>
            <a:spLocks noGrp="1"/>
          </p:cNvSpPr>
          <p:nvPr>
            <p:ph idx="1"/>
          </p:nvPr>
        </p:nvSpPr>
        <p:spPr/>
        <p:txBody>
          <a:bodyPr/>
          <a:lstStyle/>
          <a:p>
            <a:r>
              <a:rPr lang="en-US"/>
              <a:t>Where is PMR administered?</a:t>
            </a:r>
          </a:p>
          <a:p>
            <a:r>
              <a:rPr lang="en-US"/>
              <a:t>Steps to Follow</a:t>
            </a:r>
          </a:p>
          <a:p>
            <a:r>
              <a:rPr lang="en-US"/>
              <a:t>Case Study	</a:t>
            </a:r>
          </a:p>
          <a:p>
            <a:r>
              <a:rPr lang="en-US"/>
              <a:t>Do’s</a:t>
            </a:r>
          </a:p>
          <a:p>
            <a:r>
              <a:rPr lang="en-US"/>
              <a:t>Don’ts </a:t>
            </a:r>
          </a:p>
          <a:p>
            <a:r>
              <a:rPr lang="en-US"/>
              <a:t>Frequently Asked Questions</a:t>
            </a:r>
          </a:p>
          <a:p>
            <a:r>
              <a:rPr lang="en-US"/>
              <a:t>References</a:t>
            </a:r>
          </a:p>
          <a:p>
            <a:endParaRPr lang="en-US"/>
          </a:p>
        </p:txBody>
      </p:sp>
      <p:sp>
        <p:nvSpPr>
          <p:cNvPr id="4" name="Footer Placeholder 3"/>
          <p:cNvSpPr>
            <a:spLocks noGrp="1"/>
          </p:cNvSpPr>
          <p:nvPr>
            <p:ph type="ftr" sz="quarter" idx="11"/>
          </p:nvPr>
        </p:nvSpPr>
        <p:spPr/>
        <p:txBody>
          <a:bodyPr/>
          <a:lstStyle/>
          <a:p>
            <a:pPr>
              <a:defRPr/>
            </a:pPr>
            <a:r>
              <a:rPr lang="en-US"/>
              <a:t>Copyright 2010 J. Hunt</a:t>
            </a:r>
          </a:p>
        </p:txBody>
      </p:sp>
      <p:sp>
        <p:nvSpPr>
          <p:cNvPr id="5" name="Slide Number Placeholder 4"/>
          <p:cNvSpPr>
            <a:spLocks noGrp="1"/>
          </p:cNvSpPr>
          <p:nvPr>
            <p:ph type="sldNum" sz="quarter" idx="12"/>
          </p:nvPr>
        </p:nvSpPr>
        <p:spPr/>
        <p:txBody>
          <a:bodyPr/>
          <a:lstStyle/>
          <a:p>
            <a:pPr>
              <a:defRPr/>
            </a:pPr>
            <a:fld id="{BDDF1E10-96B9-4040-8772-9C778E617D32}" type="slidenum">
              <a:rPr lang="en-US" smtClean="0"/>
              <a:pPr>
                <a:defRPr/>
              </a:pPr>
              <a:t>3</a:t>
            </a:fld>
            <a:endParaRPr lang="en-US"/>
          </a:p>
        </p:txBody>
      </p:sp>
      <p:pic>
        <p:nvPicPr>
          <p:cNvPr id="8" name="~PP3782.WAV">
            <a:hlinkClick r:id="" action="ppaction://media"/>
          </p:cNvPr>
          <p:cNvPicPr>
            <a:picLocks noRot="1" noChangeAspect="1"/>
          </p:cNvPicPr>
          <p:nvPr>
            <a:wavAudioFile r:embed="rId1" name="~PP3782.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4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t>Introduction</a:t>
            </a:r>
          </a:p>
        </p:txBody>
      </p:sp>
      <p:sp>
        <p:nvSpPr>
          <p:cNvPr id="8195" name="Content Placeholder 2"/>
          <p:cNvSpPr>
            <a:spLocks noGrp="1"/>
          </p:cNvSpPr>
          <p:nvPr>
            <p:ph idx="1"/>
          </p:nvPr>
        </p:nvSpPr>
        <p:spPr/>
        <p:txBody>
          <a:bodyPr/>
          <a:lstStyle/>
          <a:p>
            <a:pPr eaLnBrk="1" hangingPunct="1"/>
            <a:r>
              <a:rPr lang="en-US"/>
              <a:t>Aggression and impulsivity affects classroom mood</a:t>
            </a:r>
          </a:p>
          <a:p>
            <a:pPr lvl="1" eaLnBrk="1" hangingPunct="1"/>
            <a:r>
              <a:rPr lang="en-US"/>
              <a:t>Can affect academics and socialization</a:t>
            </a:r>
          </a:p>
          <a:p>
            <a:pPr eaLnBrk="1" hangingPunct="1"/>
            <a:endParaRPr lang="en-US"/>
          </a:p>
          <a:p>
            <a:pPr eaLnBrk="1" hangingPunct="1"/>
            <a:r>
              <a:rPr lang="en-US"/>
              <a:t>75% of students with emotional and behavior disorders exhibit aggression </a:t>
            </a:r>
            <a:r>
              <a:rPr lang="en-US" sz="1200"/>
              <a:t>(Lopata, Nida, &amp; Marable, 2006).</a:t>
            </a:r>
          </a:p>
          <a:p>
            <a:pPr eaLnBrk="1" hangingPunct="1"/>
            <a:endParaRPr lang="en-US"/>
          </a:p>
          <a:p>
            <a:pPr eaLnBrk="1" hangingPunct="1"/>
            <a:r>
              <a:rPr lang="en-US"/>
              <a:t>Techniques to use inside and outside of the classroom</a:t>
            </a:r>
          </a:p>
          <a:p>
            <a:pPr eaLnBrk="1" hangingPunct="1">
              <a:buFont typeface="Wingdings 2" pitchFamily="18" charset="2"/>
              <a:buNone/>
            </a:pPr>
            <a:endParaRPr lang="en-US"/>
          </a:p>
        </p:txBody>
      </p:sp>
      <p:sp>
        <p:nvSpPr>
          <p:cNvPr id="4" name="Slide Number Placeholder 3"/>
          <p:cNvSpPr>
            <a:spLocks noGrp="1"/>
          </p:cNvSpPr>
          <p:nvPr>
            <p:ph type="sldNum" sz="quarter" idx="12"/>
          </p:nvPr>
        </p:nvSpPr>
        <p:spPr/>
        <p:txBody>
          <a:bodyPr/>
          <a:lstStyle/>
          <a:p>
            <a:pPr>
              <a:defRPr/>
            </a:pPr>
            <a:fld id="{6FCFA8F8-2C53-4640-B9A5-4B6049B8A878}" type="slidenum">
              <a:rPr lang="en-US"/>
              <a:pPr>
                <a:defRPr/>
              </a:pPr>
              <a:t>4</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pic>
        <p:nvPicPr>
          <p:cNvPr id="8" name="~PP1791.WAV">
            <a:hlinkClick r:id="" action="ppaction://media"/>
          </p:cNvPr>
          <p:cNvPicPr>
            <a:picLocks noRot="1" noChangeAspect="1"/>
          </p:cNvPicPr>
          <p:nvPr>
            <a:wavAudioFile r:embed="rId1" name="~PP1791.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38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p:txBody>
          <a:bodyPr/>
          <a:lstStyle/>
          <a:p>
            <a:pPr eaLnBrk="1" hangingPunct="1"/>
            <a:r>
              <a:rPr lang="en-US"/>
              <a:t>What is PBS?</a:t>
            </a:r>
          </a:p>
        </p:txBody>
      </p:sp>
      <p:sp>
        <p:nvSpPr>
          <p:cNvPr id="9219" name="Content Placeholder 2"/>
          <p:cNvSpPr>
            <a:spLocks noGrp="1"/>
          </p:cNvSpPr>
          <p:nvPr>
            <p:ph idx="4294967295"/>
          </p:nvPr>
        </p:nvSpPr>
        <p:spPr/>
        <p:txBody>
          <a:bodyPr/>
          <a:lstStyle/>
          <a:p>
            <a:pPr eaLnBrk="1" hangingPunct="1"/>
            <a:r>
              <a:rPr lang="en-US"/>
              <a:t>Positive Behavior Support</a:t>
            </a:r>
          </a:p>
          <a:p>
            <a:pPr eaLnBrk="1" hangingPunct="1"/>
            <a:endParaRPr lang="en-US"/>
          </a:p>
          <a:p>
            <a:pPr eaLnBrk="1" hangingPunct="1"/>
            <a:r>
              <a:rPr lang="en-US"/>
              <a:t>Teaches, strengthens, and supports positive behavior</a:t>
            </a:r>
          </a:p>
          <a:p>
            <a:pPr eaLnBrk="1" hangingPunct="1"/>
            <a:endParaRPr lang="en-US"/>
          </a:p>
          <a:p>
            <a:pPr eaLnBrk="1" hangingPunct="1"/>
            <a:r>
              <a:rPr lang="en-US"/>
              <a:t>Does not focus on negative behavior or punishment </a:t>
            </a:r>
            <a:r>
              <a:rPr lang="en-US" sz="1200"/>
              <a:t>(Kerr &amp; Nelson, 2010)</a:t>
            </a:r>
          </a:p>
          <a:p>
            <a:pPr eaLnBrk="1" hangingPunct="1">
              <a:buFont typeface="Wingdings 2" pitchFamily="18" charset="2"/>
              <a:buNone/>
            </a:pPr>
            <a:endParaRPr lang="en-US"/>
          </a:p>
          <a:p>
            <a:pPr eaLnBrk="1" hangingPunct="1">
              <a:buFont typeface="Wingdings 2" pitchFamily="18" charset="2"/>
              <a:buNone/>
            </a:pPr>
            <a:endParaRPr lang="en-US"/>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sz="1200"/>
          </a:p>
          <a:p>
            <a:pPr eaLnBrk="1" hangingPunct="1">
              <a:buFont typeface="Wingdings 2" pitchFamily="18" charset="2"/>
              <a:buNone/>
            </a:pPr>
            <a:endParaRPr lang="en-US"/>
          </a:p>
          <a:p>
            <a:pPr eaLnBrk="1" hangingPunct="1">
              <a:buFont typeface="Wingdings 2" pitchFamily="18" charset="2"/>
              <a:buNone/>
            </a:pPr>
            <a:endParaRPr lang="en-US"/>
          </a:p>
        </p:txBody>
      </p:sp>
      <p:sp>
        <p:nvSpPr>
          <p:cNvPr id="4" name="Slide Number Placeholder 3"/>
          <p:cNvSpPr txBox="1">
            <a:spLocks noGrp="1"/>
          </p:cNvSpPr>
          <p:nvPr/>
        </p:nvSpPr>
        <p:spPr>
          <a:xfrm>
            <a:off x="7924800" y="6356350"/>
            <a:ext cx="762000" cy="365125"/>
          </a:xfrm>
          <a:prstGeom prst="rect">
            <a:avLst/>
          </a:prstGeom>
          <a:noFill/>
        </p:spPr>
        <p:txBody>
          <a:bodyPr lIns="0" tIns="0" rIns="0" bIns="0" anchor="b"/>
          <a:lstStyle/>
          <a:p>
            <a:pPr algn="r" fontAlgn="auto">
              <a:spcBef>
                <a:spcPts val="0"/>
              </a:spcBef>
              <a:spcAft>
                <a:spcPts val="0"/>
              </a:spcAft>
              <a:defRPr/>
            </a:pPr>
            <a:fld id="{B7DB2154-9308-43CC-B1DB-4F78022B3F33}" type="slidenum">
              <a:rPr lang="en-US" sz="1200">
                <a:solidFill>
                  <a:schemeClr val="tx2">
                    <a:shade val="90000"/>
                  </a:schemeClr>
                </a:solidFill>
                <a:latin typeface="+mn-lt"/>
              </a:rPr>
              <a:pPr algn="r" fontAlgn="auto">
                <a:spcBef>
                  <a:spcPts val="0"/>
                </a:spcBef>
                <a:spcAft>
                  <a:spcPts val="0"/>
                </a:spcAft>
                <a:defRPr/>
              </a:pPr>
              <a:t>5</a:t>
            </a:fld>
            <a:endParaRPr lang="en-US" sz="1200">
              <a:solidFill>
                <a:schemeClr val="tx2">
                  <a:shade val="90000"/>
                </a:schemeClr>
              </a:solidFill>
              <a:latin typeface="+mn-lt"/>
            </a:endParaRPr>
          </a:p>
        </p:txBody>
      </p:sp>
      <p:sp>
        <p:nvSpPr>
          <p:cNvPr id="5" name="Footer Placeholder 4"/>
          <p:cNvSpPr txBox="1">
            <a:spLocks noGrp="1"/>
          </p:cNvSpPr>
          <p:nvPr/>
        </p:nvSpPr>
        <p:spPr>
          <a:xfrm>
            <a:off x="2667000" y="6356350"/>
            <a:ext cx="3352800" cy="365125"/>
          </a:xfrm>
          <a:prstGeom prst="rect">
            <a:avLst/>
          </a:prstGeom>
          <a:noFill/>
        </p:spPr>
        <p:txBody>
          <a:bodyPr lIns="0" tIns="0" rIns="0" bIns="0" anchor="b"/>
          <a:lstStyle/>
          <a:p>
            <a:pPr fontAlgn="auto">
              <a:spcBef>
                <a:spcPts val="0"/>
              </a:spcBef>
              <a:spcAft>
                <a:spcPts val="0"/>
              </a:spcAft>
              <a:defRPr/>
            </a:pPr>
            <a:r>
              <a:rPr lang="en-US" sz="1200">
                <a:solidFill>
                  <a:schemeClr val="tx2">
                    <a:shade val="90000"/>
                  </a:schemeClr>
                </a:solidFill>
                <a:latin typeface="+mn-lt"/>
              </a:rPr>
              <a:t>Copyright 2010 J. Hunt</a:t>
            </a:r>
          </a:p>
        </p:txBody>
      </p:sp>
      <p:pic>
        <p:nvPicPr>
          <p:cNvPr id="7" name="~PP522.WAV">
            <a:hlinkClick r:id="" action="ppaction://media"/>
          </p:cNvPr>
          <p:cNvPicPr>
            <a:picLocks noRot="1" noChangeAspect="1"/>
          </p:cNvPicPr>
          <p:nvPr>
            <a:wavAudioFile r:embed="rId1" name="~PP522.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356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t>Intervention</a:t>
            </a:r>
          </a:p>
        </p:txBody>
      </p:sp>
      <p:sp>
        <p:nvSpPr>
          <p:cNvPr id="10243" name="Content Placeholder 2"/>
          <p:cNvSpPr>
            <a:spLocks noGrp="1"/>
          </p:cNvSpPr>
          <p:nvPr>
            <p:ph idx="1"/>
          </p:nvPr>
        </p:nvSpPr>
        <p:spPr>
          <a:xfrm>
            <a:off x="381000" y="1905000"/>
            <a:ext cx="8229600" cy="4389438"/>
          </a:xfrm>
        </p:spPr>
        <p:txBody>
          <a:bodyPr/>
          <a:lstStyle/>
          <a:p>
            <a:pPr eaLnBrk="1" hangingPunct="1"/>
            <a:r>
              <a:rPr lang="en-US"/>
              <a:t>Progressive Muscle Relaxation (PMR) </a:t>
            </a:r>
          </a:p>
          <a:p>
            <a:pPr lvl="1" eaLnBrk="1" hangingPunct="1"/>
            <a:endParaRPr lang="en-US"/>
          </a:p>
          <a:p>
            <a:pPr lvl="1" eaLnBrk="1" hangingPunct="1"/>
            <a:r>
              <a:rPr lang="en-US"/>
              <a:t>Easy to administer</a:t>
            </a:r>
          </a:p>
          <a:p>
            <a:pPr lvl="1" eaLnBrk="1" hangingPunct="1"/>
            <a:endParaRPr lang="en-US"/>
          </a:p>
          <a:p>
            <a:pPr lvl="1" eaLnBrk="1" hangingPunct="1"/>
            <a:r>
              <a:rPr lang="en-US"/>
              <a:t>Able to be done in a classroom</a:t>
            </a:r>
          </a:p>
          <a:p>
            <a:pPr lvl="1" eaLnBrk="1" hangingPunct="1"/>
            <a:endParaRPr lang="en-US"/>
          </a:p>
          <a:p>
            <a:pPr lvl="1" eaLnBrk="1" hangingPunct="1"/>
            <a:r>
              <a:rPr lang="en-US"/>
              <a:t>Requires little training for teacher </a:t>
            </a:r>
            <a:r>
              <a:rPr lang="en-US" sz="1200"/>
              <a:t>(Lopata, Nida, Marable ,2006)</a:t>
            </a:r>
          </a:p>
        </p:txBody>
      </p:sp>
      <p:sp>
        <p:nvSpPr>
          <p:cNvPr id="4" name="Slide Number Placeholder 3"/>
          <p:cNvSpPr>
            <a:spLocks noGrp="1"/>
          </p:cNvSpPr>
          <p:nvPr>
            <p:ph type="sldNum" sz="quarter" idx="12"/>
          </p:nvPr>
        </p:nvSpPr>
        <p:spPr/>
        <p:txBody>
          <a:bodyPr/>
          <a:lstStyle/>
          <a:p>
            <a:pPr>
              <a:defRPr/>
            </a:pPr>
            <a:fld id="{F1558534-EDCA-4E29-B2BF-A16F80E2D68E}" type="slidenum">
              <a:rPr lang="en-US"/>
              <a:pPr>
                <a:defRPr/>
              </a:pPr>
              <a:t>6</a:t>
            </a:fld>
            <a:endParaRPr lang="en-US"/>
          </a:p>
        </p:txBody>
      </p:sp>
      <p:sp>
        <p:nvSpPr>
          <p:cNvPr id="5" name="Footer Placeholder 4"/>
          <p:cNvSpPr>
            <a:spLocks noGrp="1"/>
          </p:cNvSpPr>
          <p:nvPr>
            <p:ph type="ftr" sz="quarter" idx="11"/>
          </p:nvPr>
        </p:nvSpPr>
        <p:spPr/>
        <p:txBody>
          <a:bodyPr/>
          <a:lstStyle/>
          <a:p>
            <a:pPr>
              <a:defRPr/>
            </a:pPr>
            <a:r>
              <a:rPr lang="en-US" dirty="0"/>
              <a:t>Copyright 2010 J. Hunt</a:t>
            </a:r>
          </a:p>
        </p:txBody>
      </p:sp>
      <p:pic>
        <p:nvPicPr>
          <p:cNvPr id="7" name="~PP807.WAV">
            <a:hlinkClick r:id="" action="ppaction://media"/>
          </p:cNvPr>
          <p:cNvPicPr>
            <a:picLocks noRot="1" noChangeAspect="1"/>
          </p:cNvPicPr>
          <p:nvPr>
            <a:wavAudioFile r:embed="rId1" name="~PP807.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35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yoga"/>
          <p:cNvPicPr>
            <a:picLocks noChangeAspect="1" noChangeArrowheads="1"/>
          </p:cNvPicPr>
          <p:nvPr/>
        </p:nvPicPr>
        <p:blipFill>
          <a:blip r:embed="rId4"/>
          <a:srcRect/>
          <a:stretch>
            <a:fillRect/>
          </a:stretch>
        </p:blipFill>
        <p:spPr bwMode="auto">
          <a:xfrm>
            <a:off x="6705600" y="3543300"/>
            <a:ext cx="2019300" cy="2857500"/>
          </a:xfrm>
          <a:prstGeom prst="rect">
            <a:avLst/>
          </a:prstGeom>
          <a:noFill/>
          <a:ln w="9525">
            <a:noFill/>
            <a:miter lim="800000"/>
            <a:headEnd/>
            <a:tailEnd/>
          </a:ln>
        </p:spPr>
      </p:pic>
      <p:sp>
        <p:nvSpPr>
          <p:cNvPr id="11267" name="Title 1"/>
          <p:cNvSpPr>
            <a:spLocks noGrp="1"/>
          </p:cNvSpPr>
          <p:nvPr>
            <p:ph type="title"/>
          </p:nvPr>
        </p:nvSpPr>
        <p:spPr/>
        <p:txBody>
          <a:bodyPr/>
          <a:lstStyle/>
          <a:p>
            <a:pPr eaLnBrk="1" hangingPunct="1"/>
            <a:r>
              <a:rPr lang="en-US"/>
              <a:t>Other Interventions</a:t>
            </a:r>
          </a:p>
        </p:txBody>
      </p:sp>
      <p:sp>
        <p:nvSpPr>
          <p:cNvPr id="11268" name="Content Placeholder 2"/>
          <p:cNvSpPr>
            <a:spLocks noGrp="1"/>
          </p:cNvSpPr>
          <p:nvPr>
            <p:ph idx="1"/>
          </p:nvPr>
        </p:nvSpPr>
        <p:spPr/>
        <p:txBody>
          <a:bodyPr/>
          <a:lstStyle/>
          <a:p>
            <a:pPr eaLnBrk="1" hangingPunct="1"/>
            <a:r>
              <a:rPr lang="en-US"/>
              <a:t>Biofeedback- providing feedback through graphs, lights and sounds about the body</a:t>
            </a:r>
          </a:p>
          <a:p>
            <a:pPr eaLnBrk="1" hangingPunct="1">
              <a:buFont typeface="Wingdings 2" pitchFamily="18" charset="2"/>
              <a:buNone/>
            </a:pPr>
            <a:endParaRPr lang="en-US"/>
          </a:p>
          <a:p>
            <a:pPr eaLnBrk="1" hangingPunct="1"/>
            <a:r>
              <a:rPr lang="en-US"/>
              <a:t>Yoga- physical postures, breathing control, concentration and relaxation</a:t>
            </a:r>
          </a:p>
          <a:p>
            <a:pPr eaLnBrk="1" hangingPunct="1">
              <a:buFont typeface="Wingdings 2" pitchFamily="18" charset="2"/>
              <a:buNone/>
            </a:pPr>
            <a:endParaRPr lang="en-US"/>
          </a:p>
          <a:p>
            <a:pPr eaLnBrk="1" hangingPunct="1">
              <a:buFont typeface="Wingdings 2" pitchFamily="18" charset="2"/>
              <a:buNone/>
            </a:pPr>
            <a:endParaRPr lang="en-US"/>
          </a:p>
          <a:p>
            <a:pPr eaLnBrk="1" hangingPunct="1">
              <a:buFont typeface="Wingdings 2" pitchFamily="18" charset="2"/>
              <a:buNone/>
            </a:pPr>
            <a:endParaRPr lang="en-US"/>
          </a:p>
          <a:p>
            <a:pPr eaLnBrk="1" hangingPunct="1">
              <a:buFont typeface="Wingdings 2" pitchFamily="18" charset="2"/>
              <a:buNone/>
            </a:pPr>
            <a:endParaRPr lang="en-US"/>
          </a:p>
          <a:p>
            <a:pPr eaLnBrk="1" hangingPunct="1">
              <a:buFont typeface="Wingdings 2" pitchFamily="18" charset="2"/>
              <a:buNone/>
            </a:pPr>
            <a:endParaRPr lang="en-US" sz="1200"/>
          </a:p>
          <a:p>
            <a:pPr eaLnBrk="1" hangingPunct="1">
              <a:buFont typeface="Wingdings 2" pitchFamily="18" charset="2"/>
              <a:buNone/>
            </a:pPr>
            <a:r>
              <a:rPr lang="en-US" sz="1200"/>
              <a:t>Zipkin (1985)</a:t>
            </a:r>
          </a:p>
        </p:txBody>
      </p:sp>
      <p:sp>
        <p:nvSpPr>
          <p:cNvPr id="4" name="Footer Placeholder 3"/>
          <p:cNvSpPr>
            <a:spLocks noGrp="1"/>
          </p:cNvSpPr>
          <p:nvPr>
            <p:ph type="ftr" sz="quarter" idx="11"/>
          </p:nvPr>
        </p:nvSpPr>
        <p:spPr/>
        <p:txBody>
          <a:bodyPr/>
          <a:lstStyle/>
          <a:p>
            <a:pPr>
              <a:defRPr/>
            </a:pPr>
            <a:r>
              <a:rPr lang="en-US"/>
              <a:t>Copyright 2010 J. Hunt</a:t>
            </a:r>
          </a:p>
        </p:txBody>
      </p:sp>
      <p:sp>
        <p:nvSpPr>
          <p:cNvPr id="5" name="Slide Number Placeholder 4"/>
          <p:cNvSpPr>
            <a:spLocks noGrp="1"/>
          </p:cNvSpPr>
          <p:nvPr>
            <p:ph type="sldNum" sz="quarter" idx="12"/>
          </p:nvPr>
        </p:nvSpPr>
        <p:spPr/>
        <p:txBody>
          <a:bodyPr/>
          <a:lstStyle/>
          <a:p>
            <a:pPr>
              <a:defRPr/>
            </a:pPr>
            <a:fld id="{44930FEF-DF34-48A8-9FEC-71B7701105C9}" type="slidenum">
              <a:rPr lang="en-US"/>
              <a:pPr>
                <a:defRPr/>
              </a:pPr>
              <a:t>7</a:t>
            </a:fld>
            <a:endParaRPr lang="en-US"/>
          </a:p>
        </p:txBody>
      </p:sp>
      <p:sp>
        <p:nvSpPr>
          <p:cNvPr id="11271" name="Text Box 7"/>
          <p:cNvSpPr txBox="1">
            <a:spLocks noChangeArrowheads="1"/>
          </p:cNvSpPr>
          <p:nvPr/>
        </p:nvSpPr>
        <p:spPr bwMode="auto">
          <a:xfrm>
            <a:off x="7010400" y="6248400"/>
            <a:ext cx="1600200" cy="593725"/>
          </a:xfrm>
          <a:prstGeom prst="rect">
            <a:avLst/>
          </a:prstGeom>
          <a:noFill/>
          <a:ln w="9525">
            <a:noFill/>
            <a:miter lim="800000"/>
            <a:headEnd/>
            <a:tailEnd/>
          </a:ln>
        </p:spPr>
        <p:txBody>
          <a:bodyPr>
            <a:spAutoFit/>
          </a:bodyPr>
          <a:lstStyle/>
          <a:p>
            <a:pPr>
              <a:spcBef>
                <a:spcPct val="20000"/>
              </a:spcBef>
              <a:buClr>
                <a:srgbClr val="0BD0D9"/>
              </a:buClr>
              <a:buSzPct val="95000"/>
              <a:buFont typeface="Wingdings 2" pitchFamily="18" charset="2"/>
              <a:buNone/>
            </a:pPr>
            <a:r>
              <a:rPr lang="en-US" sz="1200"/>
              <a:t>Photo by nazreth</a:t>
            </a:r>
          </a:p>
          <a:p>
            <a:pPr>
              <a:spcBef>
                <a:spcPct val="50000"/>
              </a:spcBef>
            </a:pPr>
            <a:endParaRPr lang="en-US" sz="1400"/>
          </a:p>
        </p:txBody>
      </p:sp>
      <p:pic>
        <p:nvPicPr>
          <p:cNvPr id="9" name="~PP182.WAV">
            <a:hlinkClick r:id="" action="ppaction://media"/>
          </p:cNvPr>
          <p:cNvPicPr>
            <a:picLocks noRot="1" noChangeAspect="1"/>
          </p:cNvPicPr>
          <p:nvPr>
            <a:wavAudioFile r:embed="rId1" name="~PP182.WAV"/>
          </p:nvPr>
        </p:nvPicPr>
        <p:blipFill>
          <a:blip r:embed="rId5"/>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35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t>Other Interventions</a:t>
            </a:r>
          </a:p>
        </p:txBody>
      </p:sp>
      <p:sp>
        <p:nvSpPr>
          <p:cNvPr id="12291" name="Content Placeholder 2"/>
          <p:cNvSpPr>
            <a:spLocks noGrp="1"/>
          </p:cNvSpPr>
          <p:nvPr>
            <p:ph idx="1"/>
          </p:nvPr>
        </p:nvSpPr>
        <p:spPr/>
        <p:txBody>
          <a:bodyPr/>
          <a:lstStyle/>
          <a:p>
            <a:pPr eaLnBrk="1" hangingPunct="1"/>
            <a:r>
              <a:rPr lang="en-US"/>
              <a:t>Mental Relaxation- guided imagery and fantasy, meditation, and concentration to visualize peaceful situations</a:t>
            </a:r>
          </a:p>
          <a:p>
            <a:pPr eaLnBrk="1" hangingPunct="1">
              <a:buFont typeface="Wingdings 2" pitchFamily="18" charset="2"/>
              <a:buNone/>
            </a:pPr>
            <a:endParaRPr lang="en-US"/>
          </a:p>
        </p:txBody>
      </p:sp>
      <p:sp>
        <p:nvSpPr>
          <p:cNvPr id="4" name="Footer Placeholder 3"/>
          <p:cNvSpPr>
            <a:spLocks noGrp="1"/>
          </p:cNvSpPr>
          <p:nvPr>
            <p:ph type="ftr" sz="quarter" idx="11"/>
          </p:nvPr>
        </p:nvSpPr>
        <p:spPr/>
        <p:txBody>
          <a:bodyPr/>
          <a:lstStyle/>
          <a:p>
            <a:pPr>
              <a:defRPr/>
            </a:pPr>
            <a:r>
              <a:rPr lang="en-US"/>
              <a:t>Copyright 2010 J. Hunt</a:t>
            </a:r>
          </a:p>
        </p:txBody>
      </p:sp>
      <p:sp>
        <p:nvSpPr>
          <p:cNvPr id="5" name="Slide Number Placeholder 4"/>
          <p:cNvSpPr>
            <a:spLocks noGrp="1"/>
          </p:cNvSpPr>
          <p:nvPr>
            <p:ph type="sldNum" sz="quarter" idx="12"/>
          </p:nvPr>
        </p:nvSpPr>
        <p:spPr/>
        <p:txBody>
          <a:bodyPr/>
          <a:lstStyle/>
          <a:p>
            <a:pPr>
              <a:defRPr/>
            </a:pPr>
            <a:fld id="{9FB8B438-2D9A-42C0-80D4-C489D1F814B2}" type="slidenum">
              <a:rPr lang="en-US"/>
              <a:pPr>
                <a:defRPr/>
              </a:pPr>
              <a:t>8</a:t>
            </a:fld>
            <a:endParaRPr lang="en-US"/>
          </a:p>
        </p:txBody>
      </p:sp>
      <p:sp>
        <p:nvSpPr>
          <p:cNvPr id="12294" name="Text Box 8"/>
          <p:cNvSpPr txBox="1">
            <a:spLocks noChangeArrowheads="1"/>
          </p:cNvSpPr>
          <p:nvPr/>
        </p:nvSpPr>
        <p:spPr bwMode="auto">
          <a:xfrm>
            <a:off x="5943600" y="6019800"/>
            <a:ext cx="2362200" cy="687388"/>
          </a:xfrm>
          <a:prstGeom prst="rect">
            <a:avLst/>
          </a:prstGeom>
          <a:noFill/>
          <a:ln w="9525">
            <a:noFill/>
            <a:miter lim="800000"/>
            <a:headEnd/>
            <a:tailEnd/>
          </a:ln>
        </p:spPr>
        <p:txBody>
          <a:bodyPr>
            <a:spAutoFit/>
          </a:bodyPr>
          <a:lstStyle/>
          <a:p>
            <a:pPr>
              <a:spcBef>
                <a:spcPct val="20000"/>
              </a:spcBef>
              <a:buClr>
                <a:srgbClr val="0BD0D9"/>
              </a:buClr>
              <a:buSzPct val="95000"/>
              <a:buFont typeface="Wingdings 2" pitchFamily="18" charset="2"/>
              <a:buNone/>
            </a:pPr>
            <a:r>
              <a:rPr lang="en-US" sz="1200"/>
              <a:t>Photo by Swirus 71</a:t>
            </a:r>
          </a:p>
          <a:p>
            <a:pPr>
              <a:spcBef>
                <a:spcPct val="50000"/>
              </a:spcBef>
            </a:pPr>
            <a:endParaRPr lang="en-US"/>
          </a:p>
        </p:txBody>
      </p:sp>
      <p:sp>
        <p:nvSpPr>
          <p:cNvPr id="12295" name="Text Box 9"/>
          <p:cNvSpPr txBox="1">
            <a:spLocks noChangeArrowheads="1"/>
          </p:cNvSpPr>
          <p:nvPr/>
        </p:nvSpPr>
        <p:spPr bwMode="auto">
          <a:xfrm>
            <a:off x="1295400" y="6003925"/>
            <a:ext cx="1905000" cy="549275"/>
          </a:xfrm>
          <a:prstGeom prst="rect">
            <a:avLst/>
          </a:prstGeom>
          <a:noFill/>
          <a:ln w="9525">
            <a:noFill/>
            <a:miter lim="800000"/>
            <a:headEnd/>
            <a:tailEnd/>
          </a:ln>
        </p:spPr>
        <p:txBody>
          <a:bodyPr>
            <a:spAutoFit/>
          </a:bodyPr>
          <a:lstStyle/>
          <a:p>
            <a:pPr>
              <a:spcBef>
                <a:spcPct val="20000"/>
              </a:spcBef>
              <a:buClr>
                <a:srgbClr val="0BD0D9"/>
              </a:buClr>
              <a:buSzPct val="95000"/>
              <a:buFont typeface="Wingdings 2" pitchFamily="18" charset="2"/>
              <a:buNone/>
            </a:pPr>
            <a:r>
              <a:rPr lang="en-US" sz="1200"/>
              <a:t>Photo by chidsey</a:t>
            </a:r>
          </a:p>
          <a:p>
            <a:pPr>
              <a:spcBef>
                <a:spcPct val="50000"/>
              </a:spcBef>
            </a:pPr>
            <a:endParaRPr lang="en-US" sz="1200"/>
          </a:p>
        </p:txBody>
      </p:sp>
      <p:pic>
        <p:nvPicPr>
          <p:cNvPr id="12296" name="Picture 10" descr="butterfly"/>
          <p:cNvPicPr>
            <a:picLocks noChangeAspect="1" noChangeArrowheads="1"/>
          </p:cNvPicPr>
          <p:nvPr/>
        </p:nvPicPr>
        <p:blipFill>
          <a:blip r:embed="rId4"/>
          <a:srcRect/>
          <a:stretch>
            <a:fillRect/>
          </a:stretch>
        </p:blipFill>
        <p:spPr bwMode="auto">
          <a:xfrm>
            <a:off x="533400" y="3810000"/>
            <a:ext cx="3352800" cy="2228850"/>
          </a:xfrm>
          <a:prstGeom prst="rect">
            <a:avLst/>
          </a:prstGeom>
          <a:noFill/>
          <a:ln w="9525">
            <a:noFill/>
            <a:miter lim="800000"/>
            <a:headEnd/>
            <a:tailEnd/>
          </a:ln>
        </p:spPr>
      </p:pic>
      <p:pic>
        <p:nvPicPr>
          <p:cNvPr id="12297" name="Picture 11" descr="mountain"/>
          <p:cNvPicPr>
            <a:picLocks noChangeAspect="1" noChangeArrowheads="1"/>
          </p:cNvPicPr>
          <p:nvPr/>
        </p:nvPicPr>
        <p:blipFill>
          <a:blip r:embed="rId5"/>
          <a:srcRect/>
          <a:stretch>
            <a:fillRect/>
          </a:stretch>
        </p:blipFill>
        <p:spPr bwMode="auto">
          <a:xfrm>
            <a:off x="4991100" y="3798888"/>
            <a:ext cx="3314700" cy="2220912"/>
          </a:xfrm>
          <a:prstGeom prst="rect">
            <a:avLst/>
          </a:prstGeom>
          <a:noFill/>
          <a:ln w="9525">
            <a:noFill/>
            <a:miter lim="800000"/>
            <a:headEnd/>
            <a:tailEnd/>
          </a:ln>
        </p:spPr>
      </p:pic>
      <p:pic>
        <p:nvPicPr>
          <p:cNvPr id="11" name="~PP2126.WAV">
            <a:hlinkClick r:id="" action="ppaction://media"/>
          </p:cNvPr>
          <p:cNvPicPr>
            <a:picLocks noRot="1" noChangeAspect="1"/>
          </p:cNvPicPr>
          <p:nvPr>
            <a:wavAudioFile r:embed="rId1" name="~PP2126.WAV"/>
          </p:nvPr>
        </p:nvPicPr>
        <p:blipFill>
          <a:blip r:embed="rId6"/>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262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t>Glossary</a:t>
            </a:r>
          </a:p>
        </p:txBody>
      </p:sp>
      <p:sp>
        <p:nvSpPr>
          <p:cNvPr id="13315" name="Content Placeholder 2"/>
          <p:cNvSpPr>
            <a:spLocks noGrp="1"/>
          </p:cNvSpPr>
          <p:nvPr>
            <p:ph idx="1"/>
          </p:nvPr>
        </p:nvSpPr>
        <p:spPr/>
        <p:txBody>
          <a:bodyPr/>
          <a:lstStyle/>
          <a:p>
            <a:pPr eaLnBrk="1" hangingPunct="1"/>
            <a:r>
              <a:rPr lang="en-US"/>
              <a:t>PBIS- Positive Behavior Support focuses on teaching ways to avoid negative behaviors with students.  It takes a proactive approach to behavior by teaching ways to strengthen and support positive behavior.  So, rather than reprimanding a student for disrupting the class, there are ways in which you can change the behavior before the disruption occurs. </a:t>
            </a:r>
          </a:p>
          <a:p>
            <a:pPr eaLnBrk="1" hangingPunct="1"/>
            <a:r>
              <a:rPr lang="en-US"/>
              <a:t>Progressive Muscle Relaxation-  a script directed by the teacher to help the students relax and practice tightening muscles and releasing them </a:t>
            </a:r>
          </a:p>
          <a:p>
            <a:pPr eaLnBrk="1" hangingPunct="1"/>
            <a:endParaRPr lang="en-US"/>
          </a:p>
        </p:txBody>
      </p:sp>
      <p:sp>
        <p:nvSpPr>
          <p:cNvPr id="4" name="Slide Number Placeholder 3"/>
          <p:cNvSpPr>
            <a:spLocks noGrp="1"/>
          </p:cNvSpPr>
          <p:nvPr>
            <p:ph type="sldNum" sz="quarter" idx="12"/>
          </p:nvPr>
        </p:nvSpPr>
        <p:spPr/>
        <p:txBody>
          <a:bodyPr/>
          <a:lstStyle/>
          <a:p>
            <a:pPr>
              <a:defRPr/>
            </a:pPr>
            <a:fld id="{01F73EA6-ED96-4452-860D-B6C55EAA170B}" type="slidenum">
              <a:rPr lang="en-US"/>
              <a:pPr>
                <a:defRPr/>
              </a:pPr>
              <a:t>9</a:t>
            </a:fld>
            <a:endParaRPr lang="en-US"/>
          </a:p>
        </p:txBody>
      </p:sp>
      <p:sp>
        <p:nvSpPr>
          <p:cNvPr id="5" name="Footer Placeholder 4"/>
          <p:cNvSpPr>
            <a:spLocks noGrp="1"/>
          </p:cNvSpPr>
          <p:nvPr>
            <p:ph type="ftr" sz="quarter" idx="11"/>
          </p:nvPr>
        </p:nvSpPr>
        <p:spPr/>
        <p:txBody>
          <a:bodyPr/>
          <a:lstStyle/>
          <a:p>
            <a:pPr>
              <a:defRPr/>
            </a:pPr>
            <a:r>
              <a:rPr lang="en-US"/>
              <a:t>Copyright 2010 J. Hunt</a:t>
            </a:r>
          </a:p>
        </p:txBody>
      </p:sp>
      <p:pic>
        <p:nvPicPr>
          <p:cNvPr id="7" name="~PP2583.WAV">
            <a:hlinkClick r:id="" action="ppaction://media"/>
          </p:cNvPr>
          <p:cNvPicPr>
            <a:picLocks noRot="1" noChangeAspect="1"/>
          </p:cNvPicPr>
          <p:nvPr>
            <a:wavAudioFile r:embed="rId1" name="~PP2583.WAV"/>
          </p:nvPr>
        </p:nvPicPr>
        <p:blipFill>
          <a:blip r:embed="rId4"/>
          <a:srcRect/>
          <a:stretch>
            <a:fillRect/>
          </a:stretch>
        </p:blipFill>
        <p:spPr bwMode="auto">
          <a:xfrm>
            <a:off x="8656638" y="6370638"/>
            <a:ext cx="304800" cy="304800"/>
          </a:xfrm>
          <a:prstGeom prst="rect">
            <a:avLst/>
          </a:prstGeom>
          <a:noFill/>
          <a:ln w="9525">
            <a:noFill/>
            <a:miter lim="800000"/>
            <a:headEnd/>
            <a:tailEnd/>
          </a:ln>
        </p:spPr>
      </p:pic>
    </p:spTree>
  </p:cSld>
  <p:clrMapOvr>
    <a:masterClrMapping/>
  </p:clrMapOvr>
  <p:transition advTm="12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1032</TotalTime>
  <Words>2855</Words>
  <Application>Microsoft Office PowerPoint</Application>
  <PresentationFormat>On-screen Show (4:3)</PresentationFormat>
  <Paragraphs>246</Paragraphs>
  <Slides>22</Slides>
  <Notes>21</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Constantia</vt:lpstr>
      <vt:lpstr>Wingdings 2</vt:lpstr>
      <vt:lpstr>Flow</vt:lpstr>
      <vt:lpstr>Relaxation Techniques for Students </vt:lpstr>
      <vt:lpstr>Contents</vt:lpstr>
      <vt:lpstr>Contents</vt:lpstr>
      <vt:lpstr>Introduction</vt:lpstr>
      <vt:lpstr>What is PBS?</vt:lpstr>
      <vt:lpstr>Intervention</vt:lpstr>
      <vt:lpstr>Other Interventions</vt:lpstr>
      <vt:lpstr>Other Interventions</vt:lpstr>
      <vt:lpstr>Glossary</vt:lpstr>
      <vt:lpstr>Glossary continued</vt:lpstr>
      <vt:lpstr>Summary of Research</vt:lpstr>
      <vt:lpstr>Where is PMR administered?</vt:lpstr>
      <vt:lpstr>Steps to Follow</vt:lpstr>
      <vt:lpstr>Case Study</vt:lpstr>
      <vt:lpstr>Case Study</vt:lpstr>
      <vt:lpstr>Cast Study continued</vt:lpstr>
      <vt:lpstr>Case Study Revisited</vt:lpstr>
      <vt:lpstr>Do’s</vt:lpstr>
      <vt:lpstr>Don’ts</vt:lpstr>
      <vt:lpstr>Frequently Asked Questions</vt:lpstr>
      <vt:lpstr>Frequently Asked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Relaxation Techniques for Students</dc:title>
  <dc:creator>Jocelyn</dc:creator>
  <cp:lastModifiedBy>Covaleski, Kylea Joyce</cp:lastModifiedBy>
  <cp:revision>66</cp:revision>
  <dcterms:created xsi:type="dcterms:W3CDTF">2010-03-17T16:12:12Z</dcterms:created>
  <dcterms:modified xsi:type="dcterms:W3CDTF">2019-09-03T01:14:16Z</dcterms:modified>
</cp:coreProperties>
</file>