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22"/>
  </p:notesMasterIdLst>
  <p:handoutMasterIdLst>
    <p:handoutMasterId r:id="rId23"/>
  </p:handoutMasterIdLst>
  <p:sldIdLst>
    <p:sldId id="256" r:id="rId2"/>
    <p:sldId id="270" r:id="rId3"/>
    <p:sldId id="267" r:id="rId4"/>
    <p:sldId id="271" r:id="rId5"/>
    <p:sldId id="272" r:id="rId6"/>
    <p:sldId id="258" r:id="rId7"/>
    <p:sldId id="257" r:id="rId8"/>
    <p:sldId id="276" r:id="rId9"/>
    <p:sldId id="259" r:id="rId10"/>
    <p:sldId id="260" r:id="rId11"/>
    <p:sldId id="261" r:id="rId12"/>
    <p:sldId id="277" r:id="rId13"/>
    <p:sldId id="268" r:id="rId14"/>
    <p:sldId id="264" r:id="rId15"/>
    <p:sldId id="273" r:id="rId16"/>
    <p:sldId id="263" r:id="rId17"/>
    <p:sldId id="269" r:id="rId18"/>
    <p:sldId id="274" r:id="rId19"/>
    <p:sldId id="275" r:id="rId20"/>
    <p:sldId id="26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947" autoAdjust="0"/>
  </p:normalViewPr>
  <p:slideViewPr>
    <p:cSldViewPr>
      <p:cViewPr varScale="1">
        <p:scale>
          <a:sx n="67" d="100"/>
          <a:sy n="67" d="100"/>
        </p:scale>
        <p:origin x="1392" y="72"/>
      </p:cViewPr>
      <p:guideLst>
        <p:guide orient="horz" pos="2160"/>
        <p:guide pos="2880"/>
      </p:guideLst>
    </p:cSldViewPr>
  </p:slideViewPr>
  <p:notesTextViewPr>
    <p:cViewPr>
      <p:scale>
        <a:sx n="1" d="1"/>
        <a:sy n="1" d="1"/>
      </p:scale>
      <p:origin x="0" y="0"/>
    </p:cViewPr>
  </p:notesTextViewPr>
  <p:sorterViewPr>
    <p:cViewPr>
      <p:scale>
        <a:sx n="100" d="100"/>
        <a:sy n="100" d="100"/>
      </p:scale>
      <p:origin x="0" y="2418"/>
    </p:cViewPr>
  </p:sorterViewPr>
  <p:notesViewPr>
    <p:cSldViewPr>
      <p:cViewPr varScale="1">
        <p:scale>
          <a:sx n="34" d="100"/>
          <a:sy n="34" d="100"/>
        </p:scale>
        <p:origin x="-22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93A8F-8BEE-4262-AE1D-2867492F2C87}" type="datetimeFigureOut">
              <a:rPr lang="en-US" smtClean="0"/>
              <a:pPr/>
              <a:t>9/2/2019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621B8A-52EB-445D-A198-46E4ECF693DB}" type="slidenum">
              <a:rPr lang="en-US" smtClean="0"/>
              <a:pPr/>
              <a:t>‹#›</a:t>
            </a:fld>
            <a:endParaRPr lang="en-US"/>
          </a:p>
        </p:txBody>
      </p:sp>
    </p:spTree>
    <p:extLst>
      <p:ext uri="{BB962C8B-B14F-4D97-AF65-F5344CB8AC3E}">
        <p14:creationId xmlns:p14="http://schemas.microsoft.com/office/powerpoint/2010/main" val="398617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70A21A-66BB-418A-9903-8179A03E488F}" type="datetimeFigureOut">
              <a:rPr lang="en-US" smtClean="0"/>
              <a:pPr/>
              <a:t>9/2/2019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11BF65-743C-4B15-A0B1-DF430D0BAE49}" type="slidenum">
              <a:rPr lang="en-US" smtClean="0"/>
              <a:pPr/>
              <a:t>‹#›</a:t>
            </a:fld>
            <a:endParaRPr lang="en-US" dirty="0"/>
          </a:p>
        </p:txBody>
      </p:sp>
    </p:spTree>
    <p:extLst>
      <p:ext uri="{BB962C8B-B14F-4D97-AF65-F5344CB8AC3E}">
        <p14:creationId xmlns:p14="http://schemas.microsoft.com/office/powerpoint/2010/main" val="2601363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help you understand the</a:t>
            </a:r>
            <a:r>
              <a:rPr lang="en-US" baseline="0" dirty="0"/>
              <a:t> benefits of</a:t>
            </a:r>
            <a:r>
              <a:rPr lang="en-US" dirty="0"/>
              <a:t> a token </a:t>
            </a:r>
            <a:r>
              <a:rPr lang="en-US" baseline="0" dirty="0"/>
              <a:t>economy system for preschool aged children.  If you are struggling with your child’s behaviors this may be the intervention that will help. To continue through this slide show, simply click on the slide with your cursor or press the “enter” key. </a:t>
            </a:r>
            <a:endParaRPr lang="en-US" dirty="0"/>
          </a:p>
        </p:txBody>
      </p:sp>
      <p:sp>
        <p:nvSpPr>
          <p:cNvPr id="4" name="Slide Number Placeholder 3"/>
          <p:cNvSpPr>
            <a:spLocks noGrp="1"/>
          </p:cNvSpPr>
          <p:nvPr>
            <p:ph type="sldNum" sz="quarter" idx="10"/>
          </p:nvPr>
        </p:nvSpPr>
        <p:spPr/>
        <p:txBody>
          <a:bodyPr/>
          <a:lstStyle/>
          <a:p>
            <a:fld id="{A911BF65-743C-4B15-A0B1-DF430D0BAE49}" type="slidenum">
              <a:rPr lang="en-US" smtClean="0"/>
              <a:pPr/>
              <a:t>1</a:t>
            </a:fld>
            <a:endParaRPr lang="en-US" dirty="0"/>
          </a:p>
        </p:txBody>
      </p:sp>
    </p:spTree>
    <p:extLst>
      <p:ext uri="{BB962C8B-B14F-4D97-AF65-F5344CB8AC3E}">
        <p14:creationId xmlns:p14="http://schemas.microsoft.com/office/powerpoint/2010/main" val="3197163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this slide show has gone over the basics of what a token economy is, but why is this all necessary? For preschoolers, a token economy proves to be an easy and positive way to manage undesired behaviors.  Before implementing a token economy for preschoolers in the classroom or at home, the rules of a token economy must be explained in terms easily understood by the child. </a:t>
            </a:r>
            <a:r>
              <a:rPr lang="en-US" baseline="0" dirty="0"/>
              <a:t> </a:t>
            </a:r>
            <a:r>
              <a:rPr lang="en-US" dirty="0"/>
              <a:t>Once the teacher or parent presents the idea of a token economy to the child, the child’s input can be used to tailor the token economy to their needs and interests.  By having the child work towards a reward they pick for themselves, the child is more likely to pay attention and focus on the</a:t>
            </a:r>
            <a:r>
              <a:rPr lang="en-US" baseline="0" dirty="0"/>
              <a:t> desired behaviors required of them. If the child is having difficulty with the desired behaviors, a response cost can be added to the token economy.  </a:t>
            </a:r>
            <a:r>
              <a:rPr lang="en-US" dirty="0"/>
              <a:t>A response cost is a penalty for undesired behavior.  If a response cost is utilized, the child has the ability to not only gain tokens for positive behavior, but lose tokens for undesired</a:t>
            </a:r>
            <a:r>
              <a:rPr lang="en-US" baseline="0" dirty="0"/>
              <a:t> </a:t>
            </a:r>
            <a:r>
              <a:rPr lang="en-US" dirty="0"/>
              <a:t>behavior.  This shows</a:t>
            </a:r>
            <a:r>
              <a:rPr lang="en-US" baseline="0" dirty="0"/>
              <a:t> the child</a:t>
            </a:r>
            <a:r>
              <a:rPr lang="en-US" dirty="0"/>
              <a:t> the importance of gaining tokens through desired behaviors</a:t>
            </a:r>
          </a:p>
        </p:txBody>
      </p:sp>
      <p:sp>
        <p:nvSpPr>
          <p:cNvPr id="4" name="Slide Number Placeholder 3"/>
          <p:cNvSpPr>
            <a:spLocks noGrp="1"/>
          </p:cNvSpPr>
          <p:nvPr>
            <p:ph type="sldNum" sz="quarter" idx="10"/>
          </p:nvPr>
        </p:nvSpPr>
        <p:spPr/>
        <p:txBody>
          <a:bodyPr/>
          <a:lstStyle/>
          <a:p>
            <a:fld id="{A911BF65-743C-4B15-A0B1-DF430D0BAE49}" type="slidenum">
              <a:rPr lang="en-US" smtClean="0"/>
              <a:pPr/>
              <a:t>10</a:t>
            </a:fld>
            <a:endParaRPr lang="en-US" dirty="0"/>
          </a:p>
        </p:txBody>
      </p:sp>
    </p:spTree>
    <p:extLst>
      <p:ext uri="{BB962C8B-B14F-4D97-AF65-F5344CB8AC3E}">
        <p14:creationId xmlns:p14="http://schemas.microsoft.com/office/powerpoint/2010/main" val="2270378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now you’re wondering if a token economy is even right for you and your child.  While it may seem like a complicated process a token economy is very versatile and can be used in almost any situation and place.  </a:t>
            </a:r>
          </a:p>
          <a:p>
            <a:r>
              <a:rPr lang="en-US" dirty="0"/>
              <a:t>For a parent, an individual token economy is better used in a home setting because at home, only one child can be focused on at a time if needed.  For a teacher in a classroom setting, a whole-class token economy is more effective. </a:t>
            </a:r>
          </a:p>
          <a:p>
            <a:r>
              <a:rPr lang="en-US" dirty="0"/>
              <a:t>The situation best suited for a token economy is any situation where the child can understand what a token economy is and</a:t>
            </a:r>
            <a:r>
              <a:rPr lang="en-US" baseline="0" dirty="0"/>
              <a:t> </a:t>
            </a:r>
            <a:r>
              <a:rPr lang="en-US" dirty="0"/>
              <a:t>desired behaviors are observed. The child has to recognize the undesired behavior and understand what the desired behavior is.</a:t>
            </a:r>
            <a:r>
              <a:rPr lang="en-US" baseline="0" dirty="0"/>
              <a:t>  If your token economy is made to encourage the desired behavior of making a bed, you would be clear about this with your child.  You would not identify the desired behavior as simply keeping their room clean, when you really would like their bed to be made. </a:t>
            </a:r>
          </a:p>
          <a:p>
            <a:r>
              <a:rPr lang="en-US" dirty="0"/>
              <a:t>  Also, a token economy is best suited for a situation where the behavior can be observed.  A desired behavior such as raising a hand before talking, is easily observed and monitored.</a:t>
            </a:r>
            <a:r>
              <a:rPr lang="en-US" baseline="0" dirty="0"/>
              <a:t>  </a:t>
            </a:r>
            <a:r>
              <a:rPr lang="en-US" dirty="0"/>
              <a:t>In a home setting, desired behaviors like making a bed can also be easily observed.</a:t>
            </a:r>
          </a:p>
        </p:txBody>
      </p:sp>
      <p:sp>
        <p:nvSpPr>
          <p:cNvPr id="4" name="Slide Number Placeholder 3"/>
          <p:cNvSpPr>
            <a:spLocks noGrp="1"/>
          </p:cNvSpPr>
          <p:nvPr>
            <p:ph type="sldNum" sz="quarter" idx="10"/>
          </p:nvPr>
        </p:nvSpPr>
        <p:spPr/>
        <p:txBody>
          <a:bodyPr/>
          <a:lstStyle/>
          <a:p>
            <a:fld id="{A911BF65-743C-4B15-A0B1-DF430D0BAE49}" type="slidenum">
              <a:rPr lang="en-US" smtClean="0"/>
              <a:pPr/>
              <a:t>11</a:t>
            </a:fld>
            <a:endParaRPr lang="en-US" dirty="0"/>
          </a:p>
        </p:txBody>
      </p:sp>
    </p:spTree>
    <p:extLst>
      <p:ext uri="{BB962C8B-B14F-4D97-AF65-F5344CB8AC3E}">
        <p14:creationId xmlns:p14="http://schemas.microsoft.com/office/powerpoint/2010/main" val="2697804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place in which the token economy takes place should also have the space to post the rules and regulations of the token economy.  For example, in a classroom, there should be a place where the child can always review the desired behaviors and undesired behaviors, what the token is and how to earn it, and also how many tokens must be earned to receive their reinforcement.  Using a visual aide like a poster</a:t>
            </a:r>
            <a:r>
              <a:rPr lang="en-US" baseline="0" dirty="0"/>
              <a:t> is a good way to post the rules in a classroom or home. </a:t>
            </a:r>
            <a:endParaRPr lang="en-US" dirty="0"/>
          </a:p>
          <a:p>
            <a:endParaRPr lang="en-US" dirty="0"/>
          </a:p>
        </p:txBody>
      </p:sp>
      <p:sp>
        <p:nvSpPr>
          <p:cNvPr id="4" name="Slide Number Placeholder 3"/>
          <p:cNvSpPr>
            <a:spLocks noGrp="1"/>
          </p:cNvSpPr>
          <p:nvPr>
            <p:ph type="sldNum" sz="quarter" idx="10"/>
          </p:nvPr>
        </p:nvSpPr>
        <p:spPr/>
        <p:txBody>
          <a:bodyPr/>
          <a:lstStyle/>
          <a:p>
            <a:fld id="{A911BF65-743C-4B15-A0B1-DF430D0BAE49}" type="slidenum">
              <a:rPr lang="en-US" smtClean="0"/>
              <a:pPr/>
              <a:t>12</a:t>
            </a:fld>
            <a:endParaRPr lang="en-US" dirty="0"/>
          </a:p>
        </p:txBody>
      </p:sp>
    </p:spTree>
    <p:extLst>
      <p:ext uri="{BB962C8B-B14F-4D97-AF65-F5344CB8AC3E}">
        <p14:creationId xmlns:p14="http://schemas.microsoft.com/office/powerpoint/2010/main" val="2046648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 case study is a</a:t>
            </a:r>
            <a:r>
              <a:rPr lang="en-US" sz="1200" baseline="0" dirty="0"/>
              <a:t> real life example of how token economy works.  This case study involves a mother of three who is simply asking her children to make their beds at home.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Mrs.</a:t>
            </a:r>
            <a:r>
              <a:rPr lang="en-US" sz="1200" baseline="0" dirty="0"/>
              <a:t> Smith is the mother of three children, ages six, eight, and ten.  Mrs. Smith has had trouble getting all of her children to make their beds.  Mrs. Smith had tried to give her children candy to make their beds but this does not work.  Mrs. Smith is looking for a positive way to get her children to make their beds.</a:t>
            </a:r>
            <a:endParaRPr lang="en-US" dirty="0"/>
          </a:p>
        </p:txBody>
      </p:sp>
      <p:sp>
        <p:nvSpPr>
          <p:cNvPr id="4" name="Slide Number Placeholder 3"/>
          <p:cNvSpPr>
            <a:spLocks noGrp="1"/>
          </p:cNvSpPr>
          <p:nvPr>
            <p:ph type="sldNum" sz="quarter" idx="10"/>
          </p:nvPr>
        </p:nvSpPr>
        <p:spPr/>
        <p:txBody>
          <a:bodyPr/>
          <a:lstStyle/>
          <a:p>
            <a:fld id="{A911BF65-743C-4B15-A0B1-DF430D0BAE49}" type="slidenum">
              <a:rPr lang="en-US" smtClean="0"/>
              <a:pPr/>
              <a:t>13</a:t>
            </a:fld>
            <a:endParaRPr lang="en-US" dirty="0"/>
          </a:p>
        </p:txBody>
      </p:sp>
    </p:spTree>
    <p:extLst>
      <p:ext uri="{BB962C8B-B14F-4D97-AF65-F5344CB8AC3E}">
        <p14:creationId xmlns:p14="http://schemas.microsoft.com/office/powerpoint/2010/main" val="3360972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Mrs.</a:t>
            </a:r>
            <a:r>
              <a:rPr lang="en-US" baseline="0" dirty="0"/>
              <a:t> Smith has asked for the help of a behavior intervention specialist.  After meeting with the Smith family, the specialist believes a token economy is best for them.  The specialist hopes the children will be able to understand the concept of the token economy because of their ages and will be able to help in the planning of their own token economy.  The specialist tells the family a token economy is a behavior management system where tokens are used as reinforcers and exchanged for a back-up </a:t>
            </a:r>
            <a:r>
              <a:rPr lang="en-US" baseline="0" dirty="0" err="1"/>
              <a:t>reinforcer</a:t>
            </a:r>
            <a:r>
              <a:rPr lang="en-US" baseline="0" dirty="0"/>
              <a:t>.  The specialist tells Mrs. Smith to pick a reinforcer to be given to the children when the desired behavior is shown.  Mrs. Smith chooses stickers for the children.  The specialist then explains to Mrs. Smith that when a certain number of stickers is earned by each child they earn their back-up </a:t>
            </a:r>
            <a:r>
              <a:rPr lang="en-US" baseline="0" dirty="0" err="1"/>
              <a:t>reinforcer</a:t>
            </a:r>
            <a:r>
              <a:rPr lang="en-US" baseline="0" dirty="0"/>
              <a:t>.  Because of the ages of Mrs. Smith’s children, a low number of stickers, in this case four, are chosen to be earned by each child.  The specialist then explains to Mrs. Smith that each child will pick their back-up reinforcer in order to ensure it is one they will want to work for.  All children pick their back-up reinforcement to be watching a movie with Mom.  The specialist then tells Mrs. Smith when she presents the token economy to her children it is important to use terms they will understand.  Mrs. Smith should also pick a place in her home to visually post the regulations of the token economy.  </a:t>
            </a:r>
            <a:r>
              <a:rPr lang="en-US" sz="1200" kern="1200" dirty="0">
                <a:solidFill>
                  <a:schemeClr val="tx1"/>
                </a:solidFill>
                <a:effectLst/>
                <a:latin typeface="+mn-lt"/>
                <a:ea typeface="+mn-ea"/>
                <a:cs typeface="+mn-cs"/>
              </a:rPr>
              <a:t>Mrs. Smith should remind</a:t>
            </a:r>
            <a:r>
              <a:rPr lang="en-US" sz="1200" kern="1200" baseline="0" dirty="0">
                <a:solidFill>
                  <a:schemeClr val="tx1"/>
                </a:solidFill>
                <a:effectLst/>
                <a:latin typeface="+mn-lt"/>
                <a:ea typeface="+mn-ea"/>
                <a:cs typeface="+mn-cs"/>
              </a:rPr>
              <a:t> her children of the</a:t>
            </a:r>
            <a:r>
              <a:rPr lang="en-US" sz="1200" kern="1200" dirty="0">
                <a:solidFill>
                  <a:schemeClr val="tx1"/>
                </a:solidFill>
                <a:effectLst/>
                <a:latin typeface="+mn-lt"/>
                <a:ea typeface="+mn-ea"/>
                <a:cs typeface="+mn-cs"/>
              </a:rPr>
              <a:t> desired behaviors, what the tokens are, and how many tokens they must earn to get their back-up reinforcement.  </a:t>
            </a:r>
          </a:p>
        </p:txBody>
      </p:sp>
      <p:sp>
        <p:nvSpPr>
          <p:cNvPr id="4" name="Slide Number Placeholder 3"/>
          <p:cNvSpPr>
            <a:spLocks noGrp="1"/>
          </p:cNvSpPr>
          <p:nvPr>
            <p:ph type="sldNum" sz="quarter" idx="10"/>
          </p:nvPr>
        </p:nvSpPr>
        <p:spPr/>
        <p:txBody>
          <a:bodyPr/>
          <a:lstStyle/>
          <a:p>
            <a:fld id="{A911BF65-743C-4B15-A0B1-DF430D0BAE49}" type="slidenum">
              <a:rPr lang="en-US" smtClean="0"/>
              <a:pPr/>
              <a:t>14</a:t>
            </a:fld>
            <a:endParaRPr lang="en-US" dirty="0"/>
          </a:p>
        </p:txBody>
      </p:sp>
    </p:spTree>
    <p:extLst>
      <p:ext uri="{BB962C8B-B14F-4D97-AF65-F5344CB8AC3E}">
        <p14:creationId xmlns:p14="http://schemas.microsoft.com/office/powerpoint/2010/main" val="2190084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Because Mrs. Smith clearly explained how a token economy will work for her children in her home and the consistent praise and token reinforcements, Mrs. Smith’s children are showing signs of improving their desired behaviors.  However, Mrs. Smith does not feel the token economy is 100% effective.  The specialist explains to Mrs. Smith she can add a response cost to the token economy.  Now, if one child shows undesired behaviors, they lose a sticker.  It seems as though Mrs. Smith’s children are seeing the importance of exhibiting the desired behaviors their mother requires of them and because of the praise and token reinforcements, their desired behaviors are becoming more consistent.  </a:t>
            </a:r>
            <a:br>
              <a:rPr lang="en-US" baseline="0" dirty="0"/>
            </a:br>
            <a:endParaRPr lang="en-US" dirty="0"/>
          </a:p>
        </p:txBody>
      </p:sp>
      <p:sp>
        <p:nvSpPr>
          <p:cNvPr id="4" name="Slide Number Placeholder 3"/>
          <p:cNvSpPr>
            <a:spLocks noGrp="1"/>
          </p:cNvSpPr>
          <p:nvPr>
            <p:ph type="sldNum" sz="quarter" idx="10"/>
          </p:nvPr>
        </p:nvSpPr>
        <p:spPr/>
        <p:txBody>
          <a:bodyPr/>
          <a:lstStyle/>
          <a:p>
            <a:fld id="{A911BF65-743C-4B15-A0B1-DF430D0BAE49}"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Before including</a:t>
            </a:r>
            <a:r>
              <a:rPr lang="en-US" baseline="0" dirty="0"/>
              <a:t> your child in a token economy, be sure to structure the token economy around specific developmental needs.  Explain which behaviors are desired and make sure the child understands them as well.  From the age of an older two-year old and above, the concept of tokens as symbols should be understood.  Some children may not be capable of understanding the concepts of tokens, rewards, and response costs.  In this case, a token economy would not be the best management tool to use.  If the child is capable of understanding the concept of a token economy, be sure to use terms the child is familiar with to ensure a positive outcome without confusion.  It is also important to make sure the token economy appeals to the child.  Have brightly colored tokens or stickers.  Incorporate some entertaining props such as puppets or posters.  Using visual aids in the token economy helps to serve as reminders of the desired behaviors and more importantly, their goal.</a:t>
            </a:r>
            <a:endParaRPr lang="en-US" dirty="0"/>
          </a:p>
        </p:txBody>
      </p:sp>
      <p:sp>
        <p:nvSpPr>
          <p:cNvPr id="4" name="Slide Number Placeholder 3"/>
          <p:cNvSpPr>
            <a:spLocks noGrp="1"/>
          </p:cNvSpPr>
          <p:nvPr>
            <p:ph type="sldNum" sz="quarter" idx="10"/>
          </p:nvPr>
        </p:nvSpPr>
        <p:spPr/>
        <p:txBody>
          <a:bodyPr/>
          <a:lstStyle/>
          <a:p>
            <a:fld id="{A911BF65-743C-4B15-A0B1-DF430D0BAE49}" type="slidenum">
              <a:rPr lang="en-US" smtClean="0"/>
              <a:pPr/>
              <a:t>16</a:t>
            </a:fld>
            <a:endParaRPr lang="en-US" dirty="0"/>
          </a:p>
        </p:txBody>
      </p:sp>
    </p:spTree>
    <p:extLst>
      <p:ext uri="{BB962C8B-B14F-4D97-AF65-F5344CB8AC3E}">
        <p14:creationId xmlns:p14="http://schemas.microsoft.com/office/powerpoint/2010/main" val="381921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While</a:t>
            </a:r>
            <a:r>
              <a:rPr lang="en-US" baseline="0" dirty="0"/>
              <a:t> you think your child will repeat desired behaviors by simply bribing them with tokens, this is not the case.  By including a positive comment with the handing out of the token; the token then has meaning to the child.  It will also get your child use to enjoying positive comments given to them because not everyone will hand them a sticker for desired behaviors.  </a:t>
            </a:r>
            <a:r>
              <a:rPr lang="en-US" dirty="0"/>
              <a:t>Along with praising</a:t>
            </a:r>
            <a:r>
              <a:rPr lang="en-US" baseline="0" dirty="0"/>
              <a:t> the child when giving a token, the timing of the praise is equally important.  </a:t>
            </a:r>
            <a:r>
              <a:rPr lang="en-US" dirty="0"/>
              <a:t>By immediately</a:t>
            </a:r>
            <a:r>
              <a:rPr lang="en-US" baseline="0" dirty="0"/>
              <a:t> showing recognition for the child’s desired behaviors, the child learns what exact behaviors are getting them so much attention and rewards, therefore, causing them to continue performing the desired behaviors.  Eventually, the child will maintain the behavior on their own.</a:t>
            </a:r>
            <a:endParaRPr lang="en-US" dirty="0"/>
          </a:p>
        </p:txBody>
      </p:sp>
      <p:sp>
        <p:nvSpPr>
          <p:cNvPr id="4" name="Slide Number Placeholder 3"/>
          <p:cNvSpPr>
            <a:spLocks noGrp="1"/>
          </p:cNvSpPr>
          <p:nvPr>
            <p:ph type="sldNum" sz="quarter" idx="10"/>
          </p:nvPr>
        </p:nvSpPr>
        <p:spPr/>
        <p:txBody>
          <a:bodyPr/>
          <a:lstStyle/>
          <a:p>
            <a:fld id="{A911BF65-743C-4B15-A0B1-DF430D0BAE49}"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a:t>
            </a:r>
            <a:r>
              <a:rPr lang="en-US" baseline="0" dirty="0"/>
              <a:t> may still have some questions about token economies. Here are a few frequently asked questions about token economies. </a:t>
            </a:r>
            <a:endParaRPr lang="en-US" dirty="0"/>
          </a:p>
        </p:txBody>
      </p:sp>
      <p:sp>
        <p:nvSpPr>
          <p:cNvPr id="4" name="Slide Number Placeholder 3"/>
          <p:cNvSpPr>
            <a:spLocks noGrp="1"/>
          </p:cNvSpPr>
          <p:nvPr>
            <p:ph type="sldNum" sz="quarter" idx="10"/>
          </p:nvPr>
        </p:nvSpPr>
        <p:spPr/>
        <p:txBody>
          <a:bodyPr/>
          <a:lstStyle/>
          <a:p>
            <a:fld id="{A911BF65-743C-4B15-A0B1-DF430D0BAE49}"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a:t>
            </a:r>
            <a:r>
              <a:rPr lang="en-US" baseline="0" dirty="0"/>
              <a:t> hope this slide show was helpful to you and hopefully you will find it useful when a token economy is used in your home or school setting.  Remember to praise your children for any improvements they may make during the token economy and never set them up to fail.  Reward them for desired behaviors they are already showing and keep the intervention positive!</a:t>
            </a:r>
            <a:endParaRPr lang="en-US" dirty="0"/>
          </a:p>
        </p:txBody>
      </p:sp>
      <p:sp>
        <p:nvSpPr>
          <p:cNvPr id="4" name="Slide Number Placeholder 3"/>
          <p:cNvSpPr>
            <a:spLocks noGrp="1"/>
          </p:cNvSpPr>
          <p:nvPr>
            <p:ph type="sldNum" sz="quarter" idx="10"/>
          </p:nvPr>
        </p:nvSpPr>
        <p:spPr/>
        <p:txBody>
          <a:bodyPr/>
          <a:lstStyle/>
          <a:p>
            <a:fld id="{A911BF65-743C-4B15-A0B1-DF430D0BAE49}"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this slide show I will discuss what a token economy is, research supporting the effectiveness of a token economy, when one might implement a token economy, and address the key points in making a token economy successful.  I have included a glossary page to follow, as well as frequently asked questions that parents and teachers may have when thinking about using a token economy for their preschooler. </a:t>
            </a:r>
            <a:endParaRPr lang="en-US" dirty="0"/>
          </a:p>
          <a:p>
            <a:endParaRPr lang="en-US" dirty="0"/>
          </a:p>
        </p:txBody>
      </p:sp>
      <p:sp>
        <p:nvSpPr>
          <p:cNvPr id="4" name="Slide Number Placeholder 3"/>
          <p:cNvSpPr>
            <a:spLocks noGrp="1"/>
          </p:cNvSpPr>
          <p:nvPr>
            <p:ph type="sldNum" sz="quarter" idx="10"/>
          </p:nvPr>
        </p:nvSpPr>
        <p:spPr/>
        <p:txBody>
          <a:bodyPr/>
          <a:lstStyle/>
          <a:p>
            <a:fld id="{A911BF65-743C-4B15-A0B1-DF430D0BAE4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11BF65-743C-4B15-A0B1-DF430D0BAE49}" type="slidenum">
              <a:rPr lang="en-US" smtClean="0"/>
              <a:pPr/>
              <a:t>20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To help you better understand token economies, </a:t>
            </a:r>
            <a:r>
              <a:rPr lang="en-US" dirty="0"/>
              <a:t>here</a:t>
            </a:r>
            <a:r>
              <a:rPr lang="en-US" baseline="0" dirty="0"/>
              <a:t> </a:t>
            </a:r>
            <a:r>
              <a:rPr lang="en-US" dirty="0"/>
              <a:t>is a glossary of related terms. </a:t>
            </a:r>
          </a:p>
        </p:txBody>
      </p:sp>
      <p:sp>
        <p:nvSpPr>
          <p:cNvPr id="4" name="Slide Number Placeholder 3"/>
          <p:cNvSpPr>
            <a:spLocks noGrp="1"/>
          </p:cNvSpPr>
          <p:nvPr>
            <p:ph type="sldNum" sz="quarter" idx="10"/>
          </p:nvPr>
        </p:nvSpPr>
        <p:spPr/>
        <p:txBody>
          <a:bodyPr/>
          <a:lstStyle/>
          <a:p>
            <a:fld id="{A911BF65-743C-4B15-A0B1-DF430D0BAE49}"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a:t>
            </a:r>
            <a:r>
              <a:rPr lang="en-US" baseline="0" dirty="0"/>
              <a:t> are some more related terms you will hear throughout this slide show</a:t>
            </a:r>
            <a:r>
              <a:rPr lang="en-US" dirty="0"/>
              <a:t>. </a:t>
            </a:r>
          </a:p>
        </p:txBody>
      </p:sp>
      <p:sp>
        <p:nvSpPr>
          <p:cNvPr id="4" name="Slide Number Placeholder 3"/>
          <p:cNvSpPr>
            <a:spLocks noGrp="1"/>
          </p:cNvSpPr>
          <p:nvPr>
            <p:ph type="sldNum" sz="quarter" idx="10"/>
          </p:nvPr>
        </p:nvSpPr>
        <p:spPr/>
        <p:txBody>
          <a:bodyPr/>
          <a:lstStyle/>
          <a:p>
            <a:fld id="{A911BF65-743C-4B15-A0B1-DF430D0BAE49}"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 token economy is a behavior changing strategy known as positive behavior support, or simply PBS.  These particular behavior changing strategies work towards achieving positive behaviors by teaching, strengthening, and supporting the desired behavior. </a:t>
            </a:r>
            <a:endParaRPr lang="en-US" dirty="0"/>
          </a:p>
        </p:txBody>
      </p:sp>
      <p:sp>
        <p:nvSpPr>
          <p:cNvPr id="4" name="Slide Number Placeholder 3"/>
          <p:cNvSpPr>
            <a:spLocks noGrp="1"/>
          </p:cNvSpPr>
          <p:nvPr>
            <p:ph type="sldNum" sz="quarter" idx="10"/>
          </p:nvPr>
        </p:nvSpPr>
        <p:spPr/>
        <p:txBody>
          <a:bodyPr/>
          <a:lstStyle/>
          <a:p>
            <a:fld id="{A911BF65-743C-4B15-A0B1-DF430D0BAE49}"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token economy is considered a positive behavior support because of it’s ability to teach, strengthen, and support a</a:t>
            </a:r>
            <a:r>
              <a:rPr lang="en-US" baseline="0" dirty="0"/>
              <a:t> desired behavior.  </a:t>
            </a:r>
            <a:r>
              <a:rPr lang="en-US" dirty="0"/>
              <a:t>While token economies were once only applied in schools, there are benefits to applying this strategy at home.  The usefulness of behavior interventions, such as a token economy,  in the home is supported by research.</a:t>
            </a:r>
            <a:r>
              <a:rPr lang="en-US" baseline="0" dirty="0"/>
              <a:t>  </a:t>
            </a:r>
            <a:r>
              <a:rPr lang="en-US" dirty="0"/>
              <a:t>This research also shows the importance of collaboration between parents and school settings</a:t>
            </a:r>
            <a:r>
              <a:rPr lang="en-US" baseline="0" dirty="0"/>
              <a:t> and how effectively a token economy in the home supports classroom goals. </a:t>
            </a:r>
            <a:endParaRPr lang="en-US" dirty="0"/>
          </a:p>
        </p:txBody>
      </p:sp>
      <p:sp>
        <p:nvSpPr>
          <p:cNvPr id="4" name="Slide Number Placeholder 3"/>
          <p:cNvSpPr>
            <a:spLocks noGrp="1"/>
          </p:cNvSpPr>
          <p:nvPr>
            <p:ph type="sldNum" sz="quarter" idx="10"/>
          </p:nvPr>
        </p:nvSpPr>
        <p:spPr/>
        <p:txBody>
          <a:bodyPr/>
          <a:lstStyle/>
          <a:p>
            <a:fld id="{A911BF65-743C-4B15-A0B1-DF430D0BAE49}" type="slidenum">
              <a:rPr lang="en-US" smtClean="0"/>
              <a:pPr/>
              <a:t>6</a:t>
            </a:fld>
            <a:endParaRPr lang="en-US" dirty="0"/>
          </a:p>
        </p:txBody>
      </p:sp>
    </p:spTree>
    <p:extLst>
      <p:ext uri="{BB962C8B-B14F-4D97-AF65-F5344CB8AC3E}">
        <p14:creationId xmlns:p14="http://schemas.microsoft.com/office/powerpoint/2010/main" val="542866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is a token economy?  A token economy is a type of behavior management that uses a token reward system along with praise to help children know when they have made a good choice.</a:t>
            </a:r>
            <a:r>
              <a:rPr lang="en-US" baseline="0" dirty="0"/>
              <a:t>  </a:t>
            </a:r>
            <a:r>
              <a:rPr lang="en-US" dirty="0"/>
              <a:t>By showing desired behaviors, the child receives tokens.</a:t>
            </a:r>
            <a:r>
              <a:rPr lang="en-US" baseline="0" dirty="0"/>
              <a:t>  </a:t>
            </a:r>
            <a:r>
              <a:rPr lang="en-US" dirty="0"/>
              <a:t>Once enough tokens have been earned, that child can trade those in for a bigger or more special item.</a:t>
            </a:r>
            <a:r>
              <a:rPr lang="en-US" baseline="0" dirty="0"/>
              <a:t>  </a:t>
            </a:r>
            <a:r>
              <a:rPr lang="en-US" dirty="0"/>
              <a:t>This item is known as a back-up </a:t>
            </a:r>
            <a:r>
              <a:rPr lang="en-US" dirty="0" err="1"/>
              <a:t>reinforcer</a:t>
            </a:r>
            <a:r>
              <a:rPr lang="en-US" dirty="0"/>
              <a:t>. Along with earning tokens, a response cost can be added to the token economy.</a:t>
            </a:r>
            <a:r>
              <a:rPr lang="en-US" baseline="0" dirty="0"/>
              <a:t>  </a:t>
            </a:r>
            <a:r>
              <a:rPr lang="en-US" dirty="0"/>
              <a:t>If a response cost is utilized, the child has the ability to not only gain tokens for positive behavior, but lose tokens for undesired behavior.</a:t>
            </a:r>
            <a:r>
              <a:rPr lang="en-US" baseline="0" dirty="0"/>
              <a:t>  </a:t>
            </a:r>
            <a:r>
              <a:rPr lang="en-US" dirty="0"/>
              <a:t>This places more emphasis on the importance of gaining tokens through desired behaviors.  For example, if a child makes their bed, the desired behavior,  that child will receive one sticker.  If the child refuses to make their bed the next day, then they can lose the one sticker they gained the day before.</a:t>
            </a:r>
          </a:p>
        </p:txBody>
      </p:sp>
      <p:sp>
        <p:nvSpPr>
          <p:cNvPr id="4" name="Slide Number Placeholder 3"/>
          <p:cNvSpPr>
            <a:spLocks noGrp="1"/>
          </p:cNvSpPr>
          <p:nvPr>
            <p:ph type="sldNum" sz="quarter" idx="10"/>
          </p:nvPr>
        </p:nvSpPr>
        <p:spPr/>
        <p:txBody>
          <a:bodyPr/>
          <a:lstStyle/>
          <a:p>
            <a:fld id="{A911BF65-743C-4B15-A0B1-DF430D0BAE49}" type="slidenum">
              <a:rPr lang="en-US" smtClean="0"/>
              <a:pPr/>
              <a:t>7</a:t>
            </a:fld>
            <a:endParaRPr lang="en-US" dirty="0"/>
          </a:p>
        </p:txBody>
      </p:sp>
    </p:spTree>
    <p:extLst>
      <p:ext uri="{BB962C8B-B14F-4D97-AF65-F5344CB8AC3E}">
        <p14:creationId xmlns:p14="http://schemas.microsoft.com/office/powerpoint/2010/main" val="164758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the goal for the child is to be able to make positive choices without tokens</a:t>
            </a:r>
            <a:r>
              <a:rPr lang="en-US" baseline="0" dirty="0"/>
              <a:t> and praise</a:t>
            </a:r>
            <a:r>
              <a:rPr lang="en-US" dirty="0"/>
              <a:t>.  This is made possible with a level system.  As the child works their way through the token economy they are also working their way through different levels of reinforcement.  When the child shows more desirable behaviors, less token reinforcements are needed while still strengthening the desired behavior.  Eventually, the child will be able to monitor their own behaviors and gain more independence from the token economy.  If you’re an adult, think of the level system</a:t>
            </a:r>
            <a:r>
              <a:rPr lang="en-US" baseline="0" dirty="0"/>
              <a:t> </a:t>
            </a:r>
            <a:r>
              <a:rPr lang="en-US" dirty="0"/>
              <a:t>in terms of a job promotion.  Once you get promoted, you are paid more, have more responsibilities, and require less supervision.</a:t>
            </a:r>
          </a:p>
          <a:p>
            <a:endParaRPr lang="en-US" dirty="0"/>
          </a:p>
        </p:txBody>
      </p:sp>
      <p:sp>
        <p:nvSpPr>
          <p:cNvPr id="4" name="Slide Number Placeholder 3"/>
          <p:cNvSpPr>
            <a:spLocks noGrp="1"/>
          </p:cNvSpPr>
          <p:nvPr>
            <p:ph type="sldNum" sz="quarter" idx="10"/>
          </p:nvPr>
        </p:nvSpPr>
        <p:spPr/>
        <p:txBody>
          <a:bodyPr/>
          <a:lstStyle/>
          <a:p>
            <a:fld id="{A911BF65-743C-4B15-A0B1-DF430D0BAE49}" type="slidenum">
              <a:rPr lang="en-US" smtClean="0"/>
              <a:pPr/>
              <a:t>8</a:t>
            </a:fld>
            <a:endParaRPr lang="en-US" dirty="0"/>
          </a:p>
        </p:txBody>
      </p:sp>
    </p:spTree>
    <p:extLst>
      <p:ext uri="{BB962C8B-B14F-4D97-AF65-F5344CB8AC3E}">
        <p14:creationId xmlns:p14="http://schemas.microsoft.com/office/powerpoint/2010/main" val="2587921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Token economies have two categories, individual or whole-class.  For a parent at home, an individual token economy would work best.  An individual token economy is personalized for one or two children at a time.  Each child earns their own tokens based on their behaviors.  The individual attention and time given to the child helps focus on the desired behavior.  However, due to the rising number of children with behavioral problems, it seems more effective to put a whole-class token economy into place.</a:t>
            </a:r>
          </a:p>
          <a:p>
            <a:r>
              <a:rPr lang="en-US" baseline="0" dirty="0"/>
              <a:t>A whole-class system focuses on a few prominent undesired behaviors for an entire classroom.  In a whole-class token economy the tokens are earned by the classroom’s overall behaviors and the reinforcement is given to the entire class after the required amount of tokens has been earned.  A whole-class token economy is preferred in a classroom setting because it is more time and cost effective than an individual token economy.  Also, a whole-class token economy eliminates the need to single out one specific child from the rest of the class, like an individual token economy may. </a:t>
            </a:r>
            <a:endParaRPr lang="en-US" dirty="0"/>
          </a:p>
        </p:txBody>
      </p:sp>
      <p:sp>
        <p:nvSpPr>
          <p:cNvPr id="4" name="Slide Number Placeholder 3"/>
          <p:cNvSpPr>
            <a:spLocks noGrp="1"/>
          </p:cNvSpPr>
          <p:nvPr>
            <p:ph type="sldNum" sz="quarter" idx="10"/>
          </p:nvPr>
        </p:nvSpPr>
        <p:spPr/>
        <p:txBody>
          <a:bodyPr/>
          <a:lstStyle/>
          <a:p>
            <a:fld id="{A911BF65-743C-4B15-A0B1-DF430D0BAE49}" type="slidenum">
              <a:rPr lang="en-US" smtClean="0"/>
              <a:pPr/>
              <a:t>9</a:t>
            </a:fld>
            <a:endParaRPr lang="en-US" dirty="0"/>
          </a:p>
        </p:txBody>
      </p:sp>
    </p:spTree>
    <p:extLst>
      <p:ext uri="{BB962C8B-B14F-4D97-AF65-F5344CB8AC3E}">
        <p14:creationId xmlns:p14="http://schemas.microsoft.com/office/powerpoint/2010/main" val="3611165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A477CE67-6D1E-468D-AFC9-8F39BE4B1FA1}" type="datetime1">
              <a:rPr lang="en-US" smtClean="0"/>
              <a:pPr/>
              <a:t>9/2/2019</a:t>
            </a:fld>
            <a:endParaRPr lang="en-US" dirty="0"/>
          </a:p>
        </p:txBody>
      </p:sp>
      <p:sp>
        <p:nvSpPr>
          <p:cNvPr id="20" name="Footer Placeholder 19"/>
          <p:cNvSpPr>
            <a:spLocks noGrp="1"/>
          </p:cNvSpPr>
          <p:nvPr>
            <p:ph type="ftr" sz="quarter" idx="11"/>
          </p:nvPr>
        </p:nvSpPr>
        <p:spPr/>
        <p:txBody>
          <a:bodyPr/>
          <a:lstStyle/>
          <a:p>
            <a:r>
              <a:rPr lang="en-US" dirty="0"/>
              <a:t>Copyright 2011 G. Antonacci</a:t>
            </a:r>
          </a:p>
        </p:txBody>
      </p:sp>
      <p:sp>
        <p:nvSpPr>
          <p:cNvPr id="10" name="Slide Number Placeholder 9"/>
          <p:cNvSpPr>
            <a:spLocks noGrp="1"/>
          </p:cNvSpPr>
          <p:nvPr>
            <p:ph type="sldNum" sz="quarter" idx="12"/>
          </p:nvPr>
        </p:nvSpPr>
        <p:spPr/>
        <p:txBody>
          <a:bodyPr/>
          <a:lstStyle/>
          <a:p>
            <a:fld id="{0D5DD189-E1DC-4785-B672-98F47B58AF98}" type="slidenum">
              <a:rPr lang="en-US" smtClean="0"/>
              <a:pPr/>
              <a:t>‹#›</a:t>
            </a:fld>
            <a:endParaRPr lang="en-US" dirty="0"/>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2B3DEAF-B0BB-44FF-9E46-AB00A3A6AE40}" type="datetime1">
              <a:rPr lang="en-US" smtClean="0"/>
              <a:pPr/>
              <a:t>9/2/2019</a:t>
            </a:fld>
            <a:endParaRPr lang="en-US" dirty="0"/>
          </a:p>
        </p:txBody>
      </p:sp>
      <p:sp>
        <p:nvSpPr>
          <p:cNvPr id="5" name="Footer Placeholder 4"/>
          <p:cNvSpPr>
            <a:spLocks noGrp="1"/>
          </p:cNvSpPr>
          <p:nvPr>
            <p:ph type="ftr" sz="quarter" idx="11"/>
          </p:nvPr>
        </p:nvSpPr>
        <p:spPr/>
        <p:txBody>
          <a:bodyPr/>
          <a:lstStyle/>
          <a:p>
            <a:r>
              <a:rPr lang="en-US" dirty="0"/>
              <a:t>Copyright 2011 G. Antonacci</a:t>
            </a:r>
          </a:p>
        </p:txBody>
      </p:sp>
      <p:sp>
        <p:nvSpPr>
          <p:cNvPr id="6" name="Slide Number Placeholder 5"/>
          <p:cNvSpPr>
            <a:spLocks noGrp="1"/>
          </p:cNvSpPr>
          <p:nvPr>
            <p:ph type="sldNum" sz="quarter" idx="12"/>
          </p:nvPr>
        </p:nvSpPr>
        <p:spPr/>
        <p:txBody>
          <a:bodyPr/>
          <a:lstStyle/>
          <a:p>
            <a:fld id="{0D5DD189-E1DC-4785-B672-98F47B58AF9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5B5D1F2-CDDF-403E-947B-B27FA1FBAE91}" type="datetime1">
              <a:rPr lang="en-US" smtClean="0"/>
              <a:pPr/>
              <a:t>9/2/2019</a:t>
            </a:fld>
            <a:endParaRPr lang="en-US" dirty="0"/>
          </a:p>
        </p:txBody>
      </p:sp>
      <p:sp>
        <p:nvSpPr>
          <p:cNvPr id="5" name="Footer Placeholder 4"/>
          <p:cNvSpPr>
            <a:spLocks noGrp="1"/>
          </p:cNvSpPr>
          <p:nvPr>
            <p:ph type="ftr" sz="quarter" idx="11"/>
          </p:nvPr>
        </p:nvSpPr>
        <p:spPr/>
        <p:txBody>
          <a:bodyPr/>
          <a:lstStyle/>
          <a:p>
            <a:r>
              <a:rPr lang="en-US" dirty="0"/>
              <a:t>Copyright 2011 G. Antonacci</a:t>
            </a:r>
          </a:p>
        </p:txBody>
      </p:sp>
      <p:sp>
        <p:nvSpPr>
          <p:cNvPr id="6" name="Slide Number Placeholder 5"/>
          <p:cNvSpPr>
            <a:spLocks noGrp="1"/>
          </p:cNvSpPr>
          <p:nvPr>
            <p:ph type="sldNum" sz="quarter" idx="12"/>
          </p:nvPr>
        </p:nvSpPr>
        <p:spPr/>
        <p:txBody>
          <a:bodyPr/>
          <a:lstStyle/>
          <a:p>
            <a:fld id="{0D5DD189-E1DC-4785-B672-98F47B58AF9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31442CC-F2F2-4126-B01C-0A9FA1EA42E8}" type="datetime1">
              <a:rPr lang="en-US" smtClean="0"/>
              <a:pPr/>
              <a:t>9/2/2019</a:t>
            </a:fld>
            <a:endParaRPr lang="en-US" dirty="0"/>
          </a:p>
        </p:txBody>
      </p:sp>
      <p:sp>
        <p:nvSpPr>
          <p:cNvPr id="5" name="Footer Placeholder 4"/>
          <p:cNvSpPr>
            <a:spLocks noGrp="1"/>
          </p:cNvSpPr>
          <p:nvPr>
            <p:ph type="ftr" sz="quarter" idx="11"/>
          </p:nvPr>
        </p:nvSpPr>
        <p:spPr/>
        <p:txBody>
          <a:bodyPr/>
          <a:lstStyle/>
          <a:p>
            <a:r>
              <a:rPr lang="en-US" dirty="0"/>
              <a:t>Copyright 2011 G. Antonacci</a:t>
            </a:r>
          </a:p>
        </p:txBody>
      </p:sp>
      <p:sp>
        <p:nvSpPr>
          <p:cNvPr id="6" name="Slide Number Placeholder 5"/>
          <p:cNvSpPr>
            <a:spLocks noGrp="1"/>
          </p:cNvSpPr>
          <p:nvPr>
            <p:ph type="sldNum" sz="quarter" idx="12"/>
          </p:nvPr>
        </p:nvSpPr>
        <p:spPr/>
        <p:txBody>
          <a:bodyPr/>
          <a:lstStyle/>
          <a:p>
            <a:fld id="{0D5DD189-E1DC-4785-B672-98F47B58AF9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FFCE240-5580-4BEA-A341-F736288EFBF3}" type="datetime1">
              <a:rPr lang="en-US" smtClean="0"/>
              <a:pPr/>
              <a:t>9/2/2019</a:t>
            </a:fld>
            <a:endParaRPr lang="en-US" dirty="0"/>
          </a:p>
        </p:txBody>
      </p:sp>
      <p:sp>
        <p:nvSpPr>
          <p:cNvPr id="5" name="Footer Placeholder 4"/>
          <p:cNvSpPr>
            <a:spLocks noGrp="1"/>
          </p:cNvSpPr>
          <p:nvPr>
            <p:ph type="ftr" sz="quarter" idx="11"/>
          </p:nvPr>
        </p:nvSpPr>
        <p:spPr/>
        <p:txBody>
          <a:bodyPr/>
          <a:lstStyle/>
          <a:p>
            <a:r>
              <a:rPr lang="en-US" dirty="0"/>
              <a:t>Copyright 2011 G. Antonacci</a:t>
            </a:r>
          </a:p>
        </p:txBody>
      </p:sp>
      <p:sp>
        <p:nvSpPr>
          <p:cNvPr id="6" name="Slide Number Placeholder 5"/>
          <p:cNvSpPr>
            <a:spLocks noGrp="1"/>
          </p:cNvSpPr>
          <p:nvPr>
            <p:ph type="sldNum" sz="quarter" idx="12"/>
          </p:nvPr>
        </p:nvSpPr>
        <p:spPr/>
        <p:txBody>
          <a:bodyPr/>
          <a:lstStyle/>
          <a:p>
            <a:fld id="{0D5DD189-E1DC-4785-B672-98F47B58AF98}" type="slidenum">
              <a:rPr lang="en-US" smtClean="0"/>
              <a:pPr/>
              <a:t>‹#›</a:t>
            </a:fld>
            <a:endParaRPr lang="en-US" dirty="0"/>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EC89189-7C5A-4D15-AB32-DFE4B0D03637}" type="datetime1">
              <a:rPr lang="en-US" smtClean="0"/>
              <a:pPr/>
              <a:t>9/2/2019</a:t>
            </a:fld>
            <a:endParaRPr lang="en-US" dirty="0"/>
          </a:p>
        </p:txBody>
      </p:sp>
      <p:sp>
        <p:nvSpPr>
          <p:cNvPr id="6" name="Footer Placeholder 5"/>
          <p:cNvSpPr>
            <a:spLocks noGrp="1"/>
          </p:cNvSpPr>
          <p:nvPr>
            <p:ph type="ftr" sz="quarter" idx="11"/>
          </p:nvPr>
        </p:nvSpPr>
        <p:spPr/>
        <p:txBody>
          <a:bodyPr/>
          <a:lstStyle/>
          <a:p>
            <a:r>
              <a:rPr lang="en-US" dirty="0"/>
              <a:t>Copyright 2011 G. Antonacci</a:t>
            </a:r>
          </a:p>
        </p:txBody>
      </p:sp>
      <p:sp>
        <p:nvSpPr>
          <p:cNvPr id="7" name="Slide Number Placeholder 6"/>
          <p:cNvSpPr>
            <a:spLocks noGrp="1"/>
          </p:cNvSpPr>
          <p:nvPr>
            <p:ph type="sldNum" sz="quarter" idx="12"/>
          </p:nvPr>
        </p:nvSpPr>
        <p:spPr/>
        <p:txBody>
          <a:bodyPr/>
          <a:lstStyle/>
          <a:p>
            <a:fld id="{0D5DD189-E1DC-4785-B672-98F47B58AF9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8B67938-23AB-4AAE-A3B0-59DAE67D1380}" type="datetime1">
              <a:rPr lang="en-US" smtClean="0"/>
              <a:pPr/>
              <a:t>9/2/2019</a:t>
            </a:fld>
            <a:endParaRPr lang="en-US" dirty="0"/>
          </a:p>
        </p:txBody>
      </p:sp>
      <p:sp>
        <p:nvSpPr>
          <p:cNvPr id="8" name="Footer Placeholder 7"/>
          <p:cNvSpPr>
            <a:spLocks noGrp="1"/>
          </p:cNvSpPr>
          <p:nvPr>
            <p:ph type="ftr" sz="quarter" idx="11"/>
          </p:nvPr>
        </p:nvSpPr>
        <p:spPr/>
        <p:txBody>
          <a:bodyPr/>
          <a:lstStyle/>
          <a:p>
            <a:r>
              <a:rPr lang="en-US" dirty="0"/>
              <a:t>Copyright 2011 G. Antonacci</a:t>
            </a:r>
          </a:p>
        </p:txBody>
      </p:sp>
      <p:sp>
        <p:nvSpPr>
          <p:cNvPr id="9" name="Slide Number Placeholder 8"/>
          <p:cNvSpPr>
            <a:spLocks noGrp="1"/>
          </p:cNvSpPr>
          <p:nvPr>
            <p:ph type="sldNum" sz="quarter" idx="12"/>
          </p:nvPr>
        </p:nvSpPr>
        <p:spPr/>
        <p:txBody>
          <a:bodyPr/>
          <a:lstStyle/>
          <a:p>
            <a:fld id="{0D5DD189-E1DC-4785-B672-98F47B58AF9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43D301F9-81BC-49C7-8CB8-84B53799322A}" type="datetime1">
              <a:rPr lang="en-US" smtClean="0"/>
              <a:pPr/>
              <a:t>9/2/2019</a:t>
            </a:fld>
            <a:endParaRPr lang="en-US" dirty="0"/>
          </a:p>
        </p:txBody>
      </p:sp>
      <p:sp>
        <p:nvSpPr>
          <p:cNvPr id="4" name="Footer Placeholder 3"/>
          <p:cNvSpPr>
            <a:spLocks noGrp="1"/>
          </p:cNvSpPr>
          <p:nvPr>
            <p:ph type="ftr" sz="quarter" idx="11"/>
          </p:nvPr>
        </p:nvSpPr>
        <p:spPr/>
        <p:txBody>
          <a:bodyPr/>
          <a:lstStyle/>
          <a:p>
            <a:r>
              <a:rPr lang="en-US" dirty="0"/>
              <a:t>Copyright 2011 G. Antonacci</a:t>
            </a:r>
          </a:p>
        </p:txBody>
      </p:sp>
      <p:sp>
        <p:nvSpPr>
          <p:cNvPr id="5" name="Slide Number Placeholder 4"/>
          <p:cNvSpPr>
            <a:spLocks noGrp="1"/>
          </p:cNvSpPr>
          <p:nvPr>
            <p:ph type="sldNum" sz="quarter" idx="12"/>
          </p:nvPr>
        </p:nvSpPr>
        <p:spPr/>
        <p:txBody>
          <a:bodyPr/>
          <a:lstStyle/>
          <a:p>
            <a:fld id="{0D5DD189-E1DC-4785-B672-98F47B58AF9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Date Placeholder 1"/>
          <p:cNvSpPr>
            <a:spLocks noGrp="1"/>
          </p:cNvSpPr>
          <p:nvPr>
            <p:ph type="dt" sz="half" idx="10"/>
          </p:nvPr>
        </p:nvSpPr>
        <p:spPr/>
        <p:txBody>
          <a:bodyPr/>
          <a:lstStyle/>
          <a:p>
            <a:fld id="{1AD285BF-9D33-4E69-B97B-322F0B5AA60D}" type="datetime1">
              <a:rPr lang="en-US" smtClean="0"/>
              <a:pPr/>
              <a:t>9/2/2019</a:t>
            </a:fld>
            <a:endParaRPr lang="en-US" dirty="0"/>
          </a:p>
        </p:txBody>
      </p:sp>
      <p:sp>
        <p:nvSpPr>
          <p:cNvPr id="3" name="Footer Placeholder 2"/>
          <p:cNvSpPr>
            <a:spLocks noGrp="1"/>
          </p:cNvSpPr>
          <p:nvPr>
            <p:ph type="ftr" sz="quarter" idx="11"/>
          </p:nvPr>
        </p:nvSpPr>
        <p:spPr/>
        <p:txBody>
          <a:bodyPr/>
          <a:lstStyle/>
          <a:p>
            <a:r>
              <a:rPr lang="en-US" dirty="0"/>
              <a:t>Copyright 2011 G. Antonacci</a:t>
            </a:r>
          </a:p>
        </p:txBody>
      </p:sp>
      <p:sp>
        <p:nvSpPr>
          <p:cNvPr id="4" name="Slide Number Placeholder 3"/>
          <p:cNvSpPr>
            <a:spLocks noGrp="1"/>
          </p:cNvSpPr>
          <p:nvPr>
            <p:ph type="sldNum" sz="quarter" idx="12"/>
          </p:nvPr>
        </p:nvSpPr>
        <p:spPr/>
        <p:txBody>
          <a:bodyPr/>
          <a:lstStyle/>
          <a:p>
            <a:fld id="{0D5DD189-E1DC-4785-B672-98F47B58AF98}" type="slidenum">
              <a:rPr lang="en-US" smtClean="0"/>
              <a:pPr/>
              <a:t>‹#›</a:t>
            </a:fld>
            <a:endParaRPr lang="en-US" dirty="0"/>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373E936-BB4C-4BE0-8952-B08514BF17E2}" type="datetime1">
              <a:rPr lang="en-US" smtClean="0"/>
              <a:pPr/>
              <a:t>9/2/2019</a:t>
            </a:fld>
            <a:endParaRPr lang="en-US" dirty="0"/>
          </a:p>
        </p:txBody>
      </p:sp>
      <p:sp>
        <p:nvSpPr>
          <p:cNvPr id="6" name="Footer Placeholder 5"/>
          <p:cNvSpPr>
            <a:spLocks noGrp="1"/>
          </p:cNvSpPr>
          <p:nvPr>
            <p:ph type="ftr" sz="quarter" idx="11"/>
          </p:nvPr>
        </p:nvSpPr>
        <p:spPr/>
        <p:txBody>
          <a:bodyPr/>
          <a:lstStyle/>
          <a:p>
            <a:r>
              <a:rPr lang="en-US" dirty="0"/>
              <a:t>Copyright 2011 G. Antonacci</a:t>
            </a:r>
          </a:p>
        </p:txBody>
      </p:sp>
      <p:sp>
        <p:nvSpPr>
          <p:cNvPr id="7" name="Slide Number Placeholder 6"/>
          <p:cNvSpPr>
            <a:spLocks noGrp="1"/>
          </p:cNvSpPr>
          <p:nvPr>
            <p:ph type="sldNum" sz="quarter" idx="12"/>
          </p:nvPr>
        </p:nvSpPr>
        <p:spPr/>
        <p:txBody>
          <a:bodyPr/>
          <a:lstStyle/>
          <a:p>
            <a:fld id="{0D5DD189-E1DC-4785-B672-98F47B58AF9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D2E2A9AB-DDA1-4474-AB7D-96DE44A9520E}" type="datetime1">
              <a:rPr lang="en-US" smtClean="0"/>
              <a:pPr/>
              <a:t>9/2/2019</a:t>
            </a:fld>
            <a:endParaRPr lang="en-US" dirty="0"/>
          </a:p>
        </p:txBody>
      </p:sp>
      <p:sp>
        <p:nvSpPr>
          <p:cNvPr id="6" name="Footer Placeholder 5"/>
          <p:cNvSpPr>
            <a:spLocks noGrp="1"/>
          </p:cNvSpPr>
          <p:nvPr>
            <p:ph type="ftr" sz="quarter" idx="11"/>
          </p:nvPr>
        </p:nvSpPr>
        <p:spPr/>
        <p:txBody>
          <a:bodyPr/>
          <a:lstStyle/>
          <a:p>
            <a:r>
              <a:rPr lang="en-US" dirty="0"/>
              <a:t>Copyright 2011 G. Antonacci</a:t>
            </a:r>
          </a:p>
        </p:txBody>
      </p:sp>
      <p:sp>
        <p:nvSpPr>
          <p:cNvPr id="7" name="Slide Number Placeholder 6"/>
          <p:cNvSpPr>
            <a:spLocks noGrp="1"/>
          </p:cNvSpPr>
          <p:nvPr>
            <p:ph type="sldNum" sz="quarter" idx="12"/>
          </p:nvPr>
        </p:nvSpPr>
        <p:spPr/>
        <p:txBody>
          <a:bodyPr/>
          <a:lstStyle/>
          <a:p>
            <a:fld id="{0D5DD189-E1DC-4785-B672-98F47B58AF98}" type="slidenum">
              <a:rPr lang="en-US" smtClean="0"/>
              <a:pPr/>
              <a:t>‹#›</a:t>
            </a:fld>
            <a:endParaRPr lang="en-US" dirty="0"/>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dirty="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dirty="0"/>
              <a:t>Click icon to add picture</a:t>
            </a:r>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020C3DE-A4E0-45AE-88E7-AD4B6C45D92F}" type="datetime1">
              <a:rPr lang="en-US" smtClean="0"/>
              <a:pPr/>
              <a:t>9/2/2019</a:t>
            </a:fld>
            <a:endParaRPr lang="en-US" dirty="0"/>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r>
              <a:rPr lang="en-US" dirty="0"/>
              <a:t>Copyright 2011 G. Antonacci</a:t>
            </a: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0D5DD189-E1DC-4785-B672-98F47B58AF98}" type="slidenum">
              <a:rPr lang="en-US" smtClean="0"/>
              <a:pPr/>
              <a:t>‹#›</a:t>
            </a:fld>
            <a:endParaRPr lang="en-US" dirty="0"/>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earch.ebscohost.com/login.aspx?direct=true&amp;db=aph&amp;AN=12215735&amp;site=ehost-liv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752600"/>
            <a:ext cx="7175351" cy="1793167"/>
          </a:xfrm>
        </p:spPr>
        <p:txBody>
          <a:bodyPr/>
          <a:lstStyle/>
          <a:p>
            <a:pPr algn="ctr"/>
            <a:r>
              <a:rPr lang="en-US" dirty="0"/>
              <a:t>Token Economy for Preschoolers</a:t>
            </a:r>
          </a:p>
        </p:txBody>
      </p:sp>
      <p:sp>
        <p:nvSpPr>
          <p:cNvPr id="3" name="Subtitle 2"/>
          <p:cNvSpPr>
            <a:spLocks noGrp="1"/>
          </p:cNvSpPr>
          <p:nvPr>
            <p:ph type="subTitle" idx="1"/>
          </p:nvPr>
        </p:nvSpPr>
        <p:spPr>
          <a:xfrm>
            <a:off x="1981200" y="5029200"/>
            <a:ext cx="5637010" cy="1119655"/>
          </a:xfrm>
        </p:spPr>
        <p:txBody>
          <a:bodyPr>
            <a:normAutofit/>
          </a:bodyPr>
          <a:lstStyle/>
          <a:p>
            <a:pPr algn="ctr"/>
            <a:r>
              <a:rPr lang="en-US" dirty="0"/>
              <a:t>Gayle Antonacci</a:t>
            </a:r>
          </a:p>
          <a:p>
            <a:pPr algn="ctr"/>
            <a:r>
              <a:rPr lang="en-US" dirty="0"/>
              <a:t>University of Pittsburgh</a:t>
            </a:r>
          </a:p>
          <a:p>
            <a:endParaRPr lang="en-US" dirty="0"/>
          </a:p>
        </p:txBody>
      </p:sp>
      <p:sp>
        <p:nvSpPr>
          <p:cNvPr id="4" name="Footer Placeholder 3"/>
          <p:cNvSpPr>
            <a:spLocks noGrp="1"/>
          </p:cNvSpPr>
          <p:nvPr>
            <p:ph type="ftr" sz="quarter" idx="11"/>
          </p:nvPr>
        </p:nvSpPr>
        <p:spPr/>
        <p:txBody>
          <a:bodyPr/>
          <a:lstStyle/>
          <a:p>
            <a:r>
              <a:rPr lang="en-US" dirty="0"/>
              <a:t>Copyright 2011 G. Antonacci</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36615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How does a token economy work?</a:t>
            </a:r>
          </a:p>
        </p:txBody>
      </p:sp>
      <p:sp>
        <p:nvSpPr>
          <p:cNvPr id="3" name="Content Placeholder 2"/>
          <p:cNvSpPr>
            <a:spLocks noGrp="1"/>
          </p:cNvSpPr>
          <p:nvPr>
            <p:ph idx="1"/>
          </p:nvPr>
        </p:nvSpPr>
        <p:spPr/>
        <p:txBody>
          <a:bodyPr>
            <a:normAutofit/>
          </a:bodyPr>
          <a:lstStyle/>
          <a:p>
            <a:r>
              <a:rPr lang="en-US" sz="2800" dirty="0"/>
              <a:t>Present the idea of a token economy in a way easily understood by the child</a:t>
            </a:r>
          </a:p>
          <a:p>
            <a:pPr lvl="1"/>
            <a:r>
              <a:rPr lang="en-US" sz="2400" dirty="0"/>
              <a:t>Clearly state the desired and undesired behavior</a:t>
            </a:r>
          </a:p>
          <a:p>
            <a:pPr marL="448056" lvl="1" indent="0">
              <a:buNone/>
            </a:pPr>
            <a:endParaRPr lang="en-US" sz="2400" dirty="0"/>
          </a:p>
          <a:p>
            <a:r>
              <a:rPr lang="en-US" sz="2800" dirty="0"/>
              <a:t>Ask for input from the child</a:t>
            </a:r>
            <a:endParaRPr lang="en-US" sz="2400" dirty="0"/>
          </a:p>
          <a:p>
            <a:pPr lvl="1"/>
            <a:r>
              <a:rPr lang="en-US" sz="2400" dirty="0"/>
              <a:t>What they would want for a token and a reward</a:t>
            </a:r>
          </a:p>
          <a:p>
            <a:pPr marL="448056" lvl="1" indent="0">
              <a:buNone/>
            </a:pPr>
            <a:endParaRPr lang="en-US" sz="2400" dirty="0"/>
          </a:p>
          <a:p>
            <a:endParaRPr lang="en-US" sz="2800" dirty="0"/>
          </a:p>
          <a:p>
            <a:r>
              <a:rPr lang="en-US" sz="2800" dirty="0"/>
              <a:t>Include a response cost if desired</a:t>
            </a:r>
          </a:p>
          <a:p>
            <a:pPr lvl="1"/>
            <a:r>
              <a:rPr lang="en-US" sz="2400" dirty="0"/>
              <a:t>Loss of tokens for undesirable behavior</a:t>
            </a:r>
          </a:p>
          <a:p>
            <a:pPr marL="448056" lvl="1" indent="0">
              <a:buNone/>
            </a:pPr>
            <a:endParaRPr lang="en-US" sz="2400" dirty="0"/>
          </a:p>
        </p:txBody>
      </p:sp>
      <p:sp>
        <p:nvSpPr>
          <p:cNvPr id="4" name="Footer Placeholder 3"/>
          <p:cNvSpPr>
            <a:spLocks noGrp="1"/>
          </p:cNvSpPr>
          <p:nvPr>
            <p:ph type="ftr" sz="quarter" idx="11"/>
          </p:nvPr>
        </p:nvSpPr>
        <p:spPr/>
        <p:txBody>
          <a:bodyPr/>
          <a:lstStyle/>
          <a:p>
            <a:r>
              <a:rPr lang="en-US" dirty="0"/>
              <a:t>Copyright 2011 G. Antonacci</a:t>
            </a:r>
          </a:p>
        </p:txBody>
      </p:sp>
      <p:pic>
        <p:nvPicPr>
          <p:cNvPr id="5" name="Picture 4" descr="967061_53583774.jpg"/>
          <p:cNvPicPr>
            <a:picLocks noChangeAspect="1"/>
          </p:cNvPicPr>
          <p:nvPr/>
        </p:nvPicPr>
        <p:blipFill>
          <a:blip r:embed="rId5" cstate="print"/>
          <a:stretch>
            <a:fillRect/>
          </a:stretch>
        </p:blipFill>
        <p:spPr>
          <a:xfrm>
            <a:off x="5486400" y="4191000"/>
            <a:ext cx="986886" cy="98849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434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Best used in certain situations</a:t>
            </a:r>
          </a:p>
        </p:txBody>
      </p:sp>
      <p:sp>
        <p:nvSpPr>
          <p:cNvPr id="3" name="Content Placeholder 2"/>
          <p:cNvSpPr>
            <a:spLocks noGrp="1"/>
          </p:cNvSpPr>
          <p:nvPr>
            <p:ph idx="1"/>
          </p:nvPr>
        </p:nvSpPr>
        <p:spPr/>
        <p:txBody>
          <a:bodyPr>
            <a:normAutofit/>
          </a:bodyPr>
          <a:lstStyle/>
          <a:p>
            <a:endParaRPr lang="en-US" sz="2400" dirty="0"/>
          </a:p>
          <a:p>
            <a:r>
              <a:rPr lang="en-US" sz="2800" dirty="0"/>
              <a:t>Situations</a:t>
            </a:r>
          </a:p>
          <a:p>
            <a:pPr lvl="1"/>
            <a:r>
              <a:rPr lang="en-US" sz="2400" dirty="0"/>
              <a:t>Best suited for children who understand concept of token economy</a:t>
            </a:r>
          </a:p>
          <a:p>
            <a:pPr lvl="1"/>
            <a:endParaRPr lang="en-US" sz="2400" dirty="0"/>
          </a:p>
          <a:p>
            <a:pPr lvl="1"/>
            <a:r>
              <a:rPr lang="en-US" sz="2400" dirty="0"/>
              <a:t>Any situation where undesired and desired behaviors can be observed</a:t>
            </a:r>
          </a:p>
          <a:p>
            <a:pPr marL="448056" lvl="1" indent="0">
              <a:buNone/>
            </a:pPr>
            <a:endParaRPr lang="en-US" dirty="0"/>
          </a:p>
          <a:p>
            <a:pPr marL="448056" lvl="1" indent="0">
              <a:buNone/>
            </a:pPr>
            <a:endParaRPr lang="en-US" dirty="0"/>
          </a:p>
        </p:txBody>
      </p:sp>
      <p:sp>
        <p:nvSpPr>
          <p:cNvPr id="4" name="Footer Placeholder 3"/>
          <p:cNvSpPr>
            <a:spLocks noGrp="1"/>
          </p:cNvSpPr>
          <p:nvPr>
            <p:ph type="ftr" sz="quarter" idx="11"/>
          </p:nvPr>
        </p:nvSpPr>
        <p:spPr/>
        <p:txBody>
          <a:bodyPr/>
          <a:lstStyle/>
          <a:p>
            <a:r>
              <a:rPr lang="en-US" dirty="0"/>
              <a:t>Copyright 2011 G. Antonacci</a:t>
            </a:r>
          </a:p>
        </p:txBody>
      </p:sp>
      <p:pic>
        <p:nvPicPr>
          <p:cNvPr id="5" name="Picture 4" descr="789664_21968682.jpg"/>
          <p:cNvPicPr>
            <a:picLocks noChangeAspect="1"/>
          </p:cNvPicPr>
          <p:nvPr/>
        </p:nvPicPr>
        <p:blipFill>
          <a:blip r:embed="rId5" cstate="print"/>
          <a:stretch>
            <a:fillRect/>
          </a:stretch>
        </p:blipFill>
        <p:spPr>
          <a:xfrm>
            <a:off x="5638800" y="4665617"/>
            <a:ext cx="2223545" cy="14478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011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Best used in certain places</a:t>
            </a:r>
          </a:p>
        </p:txBody>
      </p:sp>
      <p:sp>
        <p:nvSpPr>
          <p:cNvPr id="3" name="Content Placeholder 2"/>
          <p:cNvSpPr>
            <a:spLocks noGrp="1"/>
          </p:cNvSpPr>
          <p:nvPr>
            <p:ph idx="1"/>
          </p:nvPr>
        </p:nvSpPr>
        <p:spPr/>
        <p:txBody>
          <a:bodyPr/>
          <a:lstStyle/>
          <a:p>
            <a:r>
              <a:rPr lang="en-US" dirty="0"/>
              <a:t>Best place</a:t>
            </a:r>
          </a:p>
          <a:p>
            <a:pPr lvl="1"/>
            <a:r>
              <a:rPr lang="en-US" dirty="0"/>
              <a:t>Enough space post visual aides </a:t>
            </a:r>
          </a:p>
          <a:p>
            <a:pPr lvl="2"/>
            <a:r>
              <a:rPr lang="en-US" dirty="0"/>
              <a:t>Posters</a:t>
            </a:r>
          </a:p>
          <a:p>
            <a:pPr marL="658368" lvl="2" indent="0">
              <a:buNone/>
            </a:pPr>
            <a:endParaRPr lang="en-US" dirty="0"/>
          </a:p>
        </p:txBody>
      </p:sp>
      <p:sp>
        <p:nvSpPr>
          <p:cNvPr id="4" name="Footer Placeholder 3"/>
          <p:cNvSpPr>
            <a:spLocks noGrp="1"/>
          </p:cNvSpPr>
          <p:nvPr>
            <p:ph type="ftr" sz="quarter" idx="11"/>
          </p:nvPr>
        </p:nvSpPr>
        <p:spPr/>
        <p:txBody>
          <a:bodyPr/>
          <a:lstStyle/>
          <a:p>
            <a:r>
              <a:rPr lang="en-US"/>
              <a:t>Copyright 2011 G. Antonacci</a:t>
            </a: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2946400"/>
            <a:ext cx="2362200" cy="31496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1705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Token economy:  A case study</a:t>
            </a:r>
          </a:p>
        </p:txBody>
      </p:sp>
      <p:sp>
        <p:nvSpPr>
          <p:cNvPr id="3" name="Content Placeholder 2"/>
          <p:cNvSpPr>
            <a:spLocks noGrp="1"/>
          </p:cNvSpPr>
          <p:nvPr>
            <p:ph idx="1"/>
          </p:nvPr>
        </p:nvSpPr>
        <p:spPr/>
        <p:txBody>
          <a:bodyPr>
            <a:normAutofit/>
          </a:bodyPr>
          <a:lstStyle/>
          <a:p>
            <a:r>
              <a:rPr lang="en-US" sz="2800" dirty="0"/>
              <a:t>Children ages 6, 8, and 10 </a:t>
            </a:r>
          </a:p>
          <a:p>
            <a:endParaRPr lang="en-US" sz="2800" dirty="0"/>
          </a:p>
          <a:p>
            <a:r>
              <a:rPr lang="en-US" sz="2800" dirty="0"/>
              <a:t>Undesired behavior:  Refusing to make bed and clean room</a:t>
            </a:r>
          </a:p>
          <a:p>
            <a:endParaRPr lang="en-US" sz="2800" dirty="0"/>
          </a:p>
          <a:p>
            <a:r>
              <a:rPr lang="en-US" sz="2800" dirty="0"/>
              <a:t> Desired behavior:  Make bed</a:t>
            </a:r>
          </a:p>
        </p:txBody>
      </p:sp>
      <p:sp>
        <p:nvSpPr>
          <p:cNvPr id="4" name="Footer Placeholder 3"/>
          <p:cNvSpPr>
            <a:spLocks noGrp="1"/>
          </p:cNvSpPr>
          <p:nvPr>
            <p:ph type="ftr" sz="quarter" idx="11"/>
          </p:nvPr>
        </p:nvSpPr>
        <p:spPr/>
        <p:txBody>
          <a:bodyPr/>
          <a:lstStyle/>
          <a:p>
            <a:r>
              <a:rPr lang="en-US" dirty="0"/>
              <a:t>Copyright 2011 G. Antonacci</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400" y="4422564"/>
            <a:ext cx="2296584" cy="228665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19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Case Study with Intervention</a:t>
            </a:r>
          </a:p>
        </p:txBody>
      </p:sp>
      <p:sp>
        <p:nvSpPr>
          <p:cNvPr id="3" name="Content Placeholder 2"/>
          <p:cNvSpPr>
            <a:spLocks noGrp="1"/>
          </p:cNvSpPr>
          <p:nvPr>
            <p:ph idx="1"/>
          </p:nvPr>
        </p:nvSpPr>
        <p:spPr/>
        <p:txBody>
          <a:bodyPr>
            <a:normAutofit/>
          </a:bodyPr>
          <a:lstStyle/>
          <a:p>
            <a:r>
              <a:rPr lang="en-US" sz="2800" dirty="0"/>
              <a:t>Implementation of token economy</a:t>
            </a:r>
          </a:p>
          <a:p>
            <a:pPr lvl="1"/>
            <a:r>
              <a:rPr lang="en-US" sz="2400" dirty="0"/>
              <a:t>Tokens along with praise</a:t>
            </a:r>
          </a:p>
          <a:p>
            <a:pPr marL="36576" indent="0">
              <a:buNone/>
            </a:pPr>
            <a:endParaRPr lang="en-US" sz="2800" dirty="0"/>
          </a:p>
          <a:p>
            <a:r>
              <a:rPr lang="en-US" sz="2800" dirty="0"/>
              <a:t>Introduction of token economy.</a:t>
            </a:r>
          </a:p>
          <a:p>
            <a:pPr lvl="1"/>
            <a:r>
              <a:rPr lang="en-US" sz="2400" dirty="0"/>
              <a:t>Explanation of token economy</a:t>
            </a:r>
          </a:p>
          <a:p>
            <a:pPr lvl="1"/>
            <a:r>
              <a:rPr lang="en-US" sz="2400" dirty="0"/>
              <a:t>Child involvement in choosing rewards (i.e. movie with mom)</a:t>
            </a:r>
          </a:p>
          <a:p>
            <a:pPr lvl="1"/>
            <a:r>
              <a:rPr lang="en-US" sz="2400" dirty="0"/>
              <a:t>Implementing a response cost                                                                                                                                                                                                                  </a:t>
            </a:r>
          </a:p>
          <a:p>
            <a:pPr marL="603504" indent="-457200"/>
            <a:endParaRPr lang="en-US" sz="2800" dirty="0"/>
          </a:p>
          <a:p>
            <a:endParaRPr lang="en-US" dirty="0"/>
          </a:p>
        </p:txBody>
      </p:sp>
      <p:sp>
        <p:nvSpPr>
          <p:cNvPr id="4" name="Footer Placeholder 3"/>
          <p:cNvSpPr>
            <a:spLocks noGrp="1"/>
          </p:cNvSpPr>
          <p:nvPr>
            <p:ph type="ftr" sz="quarter" idx="11"/>
          </p:nvPr>
        </p:nvSpPr>
        <p:spPr/>
        <p:txBody>
          <a:bodyPr/>
          <a:lstStyle/>
          <a:p>
            <a:r>
              <a:rPr lang="en-US" dirty="0"/>
              <a:t>Copyright 2011 G. Antonacci</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216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with Intervention</a:t>
            </a:r>
          </a:p>
        </p:txBody>
      </p:sp>
      <p:sp>
        <p:nvSpPr>
          <p:cNvPr id="3" name="Content Placeholder 2"/>
          <p:cNvSpPr>
            <a:spLocks noGrp="1"/>
          </p:cNvSpPr>
          <p:nvPr>
            <p:ph idx="1"/>
          </p:nvPr>
        </p:nvSpPr>
        <p:spPr/>
        <p:txBody>
          <a:bodyPr/>
          <a:lstStyle/>
          <a:p>
            <a:r>
              <a:rPr lang="en-US" dirty="0"/>
              <a:t>Introduction of response cost</a:t>
            </a:r>
          </a:p>
          <a:p>
            <a:endParaRPr lang="en-US" dirty="0"/>
          </a:p>
          <a:p>
            <a:pPr marL="603504" indent="-457200"/>
            <a:r>
              <a:rPr lang="en-US" dirty="0"/>
              <a:t>Desired behavior</a:t>
            </a:r>
          </a:p>
          <a:p>
            <a:pPr marL="905256" lvl="1" indent="-457200"/>
            <a:r>
              <a:rPr lang="en-US" sz="2400" dirty="0"/>
              <a:t>Making bed and cleaning room</a:t>
            </a:r>
          </a:p>
          <a:p>
            <a:endParaRPr lang="en-US" dirty="0"/>
          </a:p>
        </p:txBody>
      </p:sp>
      <p:sp>
        <p:nvSpPr>
          <p:cNvPr id="4" name="Footer Placeholder 3"/>
          <p:cNvSpPr>
            <a:spLocks noGrp="1"/>
          </p:cNvSpPr>
          <p:nvPr>
            <p:ph type="ftr" sz="quarter" idx="11"/>
          </p:nvPr>
        </p:nvSpPr>
        <p:spPr/>
        <p:txBody>
          <a:bodyPr/>
          <a:lstStyle/>
          <a:p>
            <a:r>
              <a:rPr lang="en-US" dirty="0"/>
              <a:t>Copyright 2011 G. Antonacci</a:t>
            </a:r>
          </a:p>
        </p:txBody>
      </p:sp>
      <p:pic>
        <p:nvPicPr>
          <p:cNvPr id="5" name="Picture 4" descr="1199766_90348671.jpg"/>
          <p:cNvPicPr>
            <a:picLocks noChangeAspect="1"/>
          </p:cNvPicPr>
          <p:nvPr/>
        </p:nvPicPr>
        <p:blipFill>
          <a:blip r:embed="rId5" cstate="print"/>
          <a:stretch>
            <a:fillRect/>
          </a:stretch>
        </p:blipFill>
        <p:spPr>
          <a:xfrm>
            <a:off x="4419600" y="3810000"/>
            <a:ext cx="3581400" cy="23876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Important Reminders</a:t>
            </a:r>
          </a:p>
        </p:txBody>
      </p:sp>
      <p:sp>
        <p:nvSpPr>
          <p:cNvPr id="3" name="Content Placeholder 2"/>
          <p:cNvSpPr>
            <a:spLocks noGrp="1"/>
          </p:cNvSpPr>
          <p:nvPr>
            <p:ph idx="1"/>
          </p:nvPr>
        </p:nvSpPr>
        <p:spPr>
          <a:xfrm>
            <a:off x="1435608" y="1447800"/>
            <a:ext cx="7498080" cy="4953000"/>
          </a:xfrm>
        </p:spPr>
        <p:txBody>
          <a:bodyPr>
            <a:normAutofit/>
          </a:bodyPr>
          <a:lstStyle/>
          <a:p>
            <a:r>
              <a:rPr lang="en-US" sz="2800" dirty="0"/>
              <a:t>Base token economy on specific developmental needs</a:t>
            </a:r>
          </a:p>
          <a:p>
            <a:r>
              <a:rPr lang="en-US" sz="2800" dirty="0"/>
              <a:t>When beginning a token economy</a:t>
            </a:r>
          </a:p>
          <a:p>
            <a:pPr lvl="1"/>
            <a:r>
              <a:rPr lang="en-US" sz="2400" dirty="0"/>
              <a:t>Use terms easily understood by child</a:t>
            </a:r>
          </a:p>
          <a:p>
            <a:pPr lvl="1"/>
            <a:r>
              <a:rPr lang="en-US" sz="2400" dirty="0"/>
              <a:t>Make sure the child is capable of participating in a token economy</a:t>
            </a:r>
          </a:p>
          <a:p>
            <a:r>
              <a:rPr lang="en-US" sz="2800" dirty="0"/>
              <a:t>Make the token economy</a:t>
            </a:r>
            <a:r>
              <a:rPr lang="en-US" dirty="0"/>
              <a:t> FUN!</a:t>
            </a:r>
          </a:p>
          <a:p>
            <a:pPr lvl="1"/>
            <a:r>
              <a:rPr lang="en-US" sz="2400" dirty="0"/>
              <a:t>Use tokens that appeal to the child</a:t>
            </a:r>
          </a:p>
          <a:p>
            <a:pPr lvl="1"/>
            <a:r>
              <a:rPr lang="en-US" sz="2400" dirty="0"/>
              <a:t>Use rewards they pick for themselves</a:t>
            </a:r>
          </a:p>
          <a:p>
            <a:pPr lvl="1"/>
            <a:endParaRPr lang="en-US" sz="2400" dirty="0"/>
          </a:p>
        </p:txBody>
      </p:sp>
      <p:sp>
        <p:nvSpPr>
          <p:cNvPr id="4" name="Footer Placeholder 3"/>
          <p:cNvSpPr>
            <a:spLocks noGrp="1"/>
          </p:cNvSpPr>
          <p:nvPr>
            <p:ph type="ftr" sz="quarter" idx="11"/>
          </p:nvPr>
        </p:nvSpPr>
        <p:spPr/>
        <p:txBody>
          <a:bodyPr/>
          <a:lstStyle/>
          <a:p>
            <a:r>
              <a:rPr lang="en-US" dirty="0"/>
              <a:t>Copyright 2011 G. Antonacci</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026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Important  Reminders</a:t>
            </a:r>
          </a:p>
        </p:txBody>
      </p:sp>
      <p:sp>
        <p:nvSpPr>
          <p:cNvPr id="3" name="Content Placeholder 2"/>
          <p:cNvSpPr>
            <a:spLocks noGrp="1"/>
          </p:cNvSpPr>
          <p:nvPr>
            <p:ph idx="1"/>
          </p:nvPr>
        </p:nvSpPr>
        <p:spPr/>
        <p:txBody>
          <a:bodyPr/>
          <a:lstStyle/>
          <a:p>
            <a:r>
              <a:rPr lang="en-US" dirty="0"/>
              <a:t>BE CONSISTENT!!</a:t>
            </a:r>
          </a:p>
          <a:p>
            <a:pPr marL="402336" lvl="1" indent="0">
              <a:buNone/>
            </a:pPr>
            <a:endParaRPr lang="en-US" sz="3200" i="1" dirty="0"/>
          </a:p>
          <a:p>
            <a:pPr lvl="1"/>
            <a:r>
              <a:rPr lang="en-US" sz="2400" i="1" dirty="0"/>
              <a:t>Always </a:t>
            </a:r>
            <a:r>
              <a:rPr lang="en-US" sz="2400" dirty="0"/>
              <a:t>give praise for desired behavior along with token</a:t>
            </a:r>
          </a:p>
          <a:p>
            <a:pPr lvl="1"/>
            <a:endParaRPr lang="en-US" sz="2400" dirty="0"/>
          </a:p>
          <a:p>
            <a:pPr lvl="1"/>
            <a:r>
              <a:rPr lang="en-US" sz="2400" dirty="0"/>
              <a:t>Give praise and token reinforcement immediately after desired behavior occurs</a:t>
            </a:r>
            <a:endParaRPr lang="en-US" sz="2400" i="1" dirty="0"/>
          </a:p>
          <a:p>
            <a:endParaRPr lang="en-US" dirty="0"/>
          </a:p>
        </p:txBody>
      </p:sp>
      <p:sp>
        <p:nvSpPr>
          <p:cNvPr id="4" name="Footer Placeholder 3"/>
          <p:cNvSpPr>
            <a:spLocks noGrp="1"/>
          </p:cNvSpPr>
          <p:nvPr>
            <p:ph type="ftr" sz="quarter" idx="11"/>
          </p:nvPr>
        </p:nvSpPr>
        <p:spPr/>
        <p:txBody>
          <a:bodyPr/>
          <a:lstStyle/>
          <a:p>
            <a:r>
              <a:rPr lang="en-US" dirty="0"/>
              <a:t>Copyright 2011 G. Antonacci</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11" y="4188097"/>
            <a:ext cx="1981200" cy="26416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Frequently Asked Questions</a:t>
            </a:r>
          </a:p>
        </p:txBody>
      </p:sp>
      <p:sp>
        <p:nvSpPr>
          <p:cNvPr id="3" name="Content Placeholder 2"/>
          <p:cNvSpPr>
            <a:spLocks noGrp="1"/>
          </p:cNvSpPr>
          <p:nvPr>
            <p:ph idx="1"/>
          </p:nvPr>
        </p:nvSpPr>
        <p:spPr/>
        <p:txBody>
          <a:bodyPr>
            <a:normAutofit fontScale="77500" lnSpcReduction="20000"/>
          </a:bodyPr>
          <a:lstStyle/>
          <a:p>
            <a:r>
              <a:rPr lang="en-US" dirty="0"/>
              <a:t> </a:t>
            </a:r>
            <a:r>
              <a:rPr lang="en-US" b="1" dirty="0"/>
              <a:t>Q</a:t>
            </a:r>
            <a:r>
              <a:rPr lang="en-US" dirty="0"/>
              <a:t>: Why is it important to pair praise with a token reinforcer? </a:t>
            </a:r>
          </a:p>
          <a:p>
            <a:r>
              <a:rPr lang="en-US" b="1" dirty="0"/>
              <a:t>A</a:t>
            </a:r>
            <a:r>
              <a:rPr lang="en-US" dirty="0"/>
              <a:t>:  </a:t>
            </a:r>
            <a:r>
              <a:rPr lang="en-US" sz="3100" dirty="0"/>
              <a:t>It is important because unless the token reinforce is paired with something that has meaning to the child, then the token reinforce simply has no meaning to the child and the token economy will have no affect on their undesired behaviors</a:t>
            </a:r>
          </a:p>
          <a:p>
            <a:r>
              <a:rPr lang="en-US" b="1" dirty="0"/>
              <a:t>Q</a:t>
            </a:r>
            <a:r>
              <a:rPr lang="en-US" dirty="0"/>
              <a:t>:  Is it okay to use food as a token reinforcer?</a:t>
            </a:r>
          </a:p>
          <a:p>
            <a:r>
              <a:rPr lang="en-US" b="1" dirty="0"/>
              <a:t>A</a:t>
            </a:r>
            <a:r>
              <a:rPr lang="en-US" dirty="0"/>
              <a:t>:  </a:t>
            </a:r>
            <a:r>
              <a:rPr lang="en-US" sz="3100" dirty="0"/>
              <a:t>No, food should never be used to reinforce a child for a few reasons. First, for a child to be hungry enough to accept a food reward means they must be denied that particular item.   Also, food allergies can come into play and it may be difficult to find a food that all children will want to eat. </a:t>
            </a:r>
          </a:p>
          <a:p>
            <a:endParaRPr lang="en-US" dirty="0"/>
          </a:p>
        </p:txBody>
      </p:sp>
      <p:sp>
        <p:nvSpPr>
          <p:cNvPr id="4" name="Footer Placeholder 3"/>
          <p:cNvSpPr>
            <a:spLocks noGrp="1"/>
          </p:cNvSpPr>
          <p:nvPr>
            <p:ph type="ftr" sz="quarter" idx="11"/>
          </p:nvPr>
        </p:nvSpPr>
        <p:spPr/>
        <p:txBody>
          <a:bodyPr/>
          <a:lstStyle/>
          <a:p>
            <a:r>
              <a:rPr lang="en-US" dirty="0"/>
              <a:t>Copyright 2011 G. Antonacci</a:t>
            </a:r>
          </a:p>
        </p:txBody>
      </p:sp>
      <p:pic>
        <p:nvPicPr>
          <p:cNvPr id="5" name="Picture 4" descr="588373_25380395.jpg"/>
          <p:cNvPicPr>
            <a:picLocks noChangeAspect="1"/>
          </p:cNvPicPr>
          <p:nvPr/>
        </p:nvPicPr>
        <p:blipFill>
          <a:blip r:embed="rId5" cstate="print"/>
          <a:stretch>
            <a:fillRect/>
          </a:stretch>
        </p:blipFill>
        <p:spPr>
          <a:xfrm>
            <a:off x="-228600" y="5570583"/>
            <a:ext cx="1905000" cy="127000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Closing </a:t>
            </a:r>
          </a:p>
        </p:txBody>
      </p:sp>
      <p:sp>
        <p:nvSpPr>
          <p:cNvPr id="4" name="Footer Placeholder 3"/>
          <p:cNvSpPr>
            <a:spLocks noGrp="1"/>
          </p:cNvSpPr>
          <p:nvPr>
            <p:ph type="ftr" sz="quarter" idx="11"/>
          </p:nvPr>
        </p:nvSpPr>
        <p:spPr/>
        <p:txBody>
          <a:bodyPr/>
          <a:lstStyle/>
          <a:p>
            <a:r>
              <a:rPr lang="en-US" dirty="0"/>
              <a:t>Copyright 2011 G. Antonacci</a:t>
            </a:r>
          </a:p>
        </p:txBody>
      </p:sp>
      <p:pic>
        <p:nvPicPr>
          <p:cNvPr id="7" name="Content Placeholder 6" descr="1215912_73521777.jpg"/>
          <p:cNvPicPr>
            <a:picLocks noGrp="1" noChangeAspect="1"/>
          </p:cNvPicPr>
          <p:nvPr>
            <p:ph idx="1"/>
          </p:nvPr>
        </p:nvPicPr>
        <p:blipFill>
          <a:blip r:embed="rId5" cstate="print"/>
          <a:stretch>
            <a:fillRect/>
          </a:stretch>
        </p:blipFill>
        <p:spPr>
          <a:xfrm>
            <a:off x="1574724" y="1447800"/>
            <a:ext cx="7220102" cy="4800600"/>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Outline</a:t>
            </a:r>
          </a:p>
        </p:txBody>
      </p:sp>
      <p:sp>
        <p:nvSpPr>
          <p:cNvPr id="3" name="Content Placeholder 2"/>
          <p:cNvSpPr>
            <a:spLocks noGrp="1"/>
          </p:cNvSpPr>
          <p:nvPr>
            <p:ph idx="1"/>
          </p:nvPr>
        </p:nvSpPr>
        <p:spPr/>
        <p:txBody>
          <a:bodyPr>
            <a:normAutofit/>
          </a:bodyPr>
          <a:lstStyle/>
          <a:p>
            <a:pPr>
              <a:buFont typeface="Arial" pitchFamily="34" charset="0"/>
              <a:buChar char="•"/>
            </a:pPr>
            <a:r>
              <a:rPr lang="en-US" dirty="0"/>
              <a:t>Glossary of key terms</a:t>
            </a:r>
          </a:p>
          <a:p>
            <a:pPr>
              <a:buFont typeface="Arial" pitchFamily="34" charset="0"/>
              <a:buChar char="•"/>
            </a:pPr>
            <a:r>
              <a:rPr lang="en-US" dirty="0"/>
              <a:t>An overview of behavior intervention</a:t>
            </a:r>
          </a:p>
          <a:p>
            <a:pPr>
              <a:buFont typeface="Arial" pitchFamily="34" charset="0"/>
              <a:buChar char="•"/>
            </a:pPr>
            <a:r>
              <a:rPr lang="en-US" dirty="0"/>
              <a:t>What is a token economy?</a:t>
            </a:r>
          </a:p>
          <a:p>
            <a:pPr lvl="1">
              <a:buFont typeface="Arial" pitchFamily="34" charset="0"/>
              <a:buChar char="•"/>
            </a:pPr>
            <a:r>
              <a:rPr lang="en-US" dirty="0"/>
              <a:t>How does it work?</a:t>
            </a:r>
          </a:p>
          <a:p>
            <a:pPr lvl="1">
              <a:buFont typeface="Arial" pitchFamily="34" charset="0"/>
              <a:buChar char="•"/>
            </a:pPr>
            <a:r>
              <a:rPr lang="en-US" dirty="0"/>
              <a:t>Used best in certain places and situations</a:t>
            </a:r>
          </a:p>
          <a:p>
            <a:r>
              <a:rPr lang="en-US" dirty="0"/>
              <a:t>A case study</a:t>
            </a:r>
          </a:p>
          <a:p>
            <a:r>
              <a:rPr lang="en-US" dirty="0"/>
              <a:t>Important reminders</a:t>
            </a:r>
          </a:p>
          <a:p>
            <a:r>
              <a:rPr lang="en-US" dirty="0"/>
              <a:t>Closing </a:t>
            </a:r>
          </a:p>
          <a:p>
            <a:pPr lvl="1">
              <a:buNone/>
            </a:pPr>
            <a:endParaRPr lang="en-US" dirty="0"/>
          </a:p>
        </p:txBody>
      </p:sp>
      <p:sp>
        <p:nvSpPr>
          <p:cNvPr id="4" name="Footer Placeholder 3"/>
          <p:cNvSpPr>
            <a:spLocks noGrp="1"/>
          </p:cNvSpPr>
          <p:nvPr>
            <p:ph type="ftr" sz="quarter" idx="11"/>
          </p:nvPr>
        </p:nvSpPr>
        <p:spPr/>
        <p:txBody>
          <a:bodyPr/>
          <a:lstStyle/>
          <a:p>
            <a:r>
              <a:rPr lang="en-US" dirty="0"/>
              <a:t>Copyright 2011 G. Antonacci</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5029200"/>
            <a:ext cx="1876236" cy="111373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References</a:t>
            </a:r>
          </a:p>
        </p:txBody>
      </p:sp>
      <p:sp>
        <p:nvSpPr>
          <p:cNvPr id="3" name="Content Placeholder 2"/>
          <p:cNvSpPr>
            <a:spLocks noGrp="1"/>
          </p:cNvSpPr>
          <p:nvPr>
            <p:ph idx="1"/>
          </p:nvPr>
        </p:nvSpPr>
        <p:spPr/>
        <p:txBody>
          <a:bodyPr>
            <a:normAutofit/>
          </a:bodyPr>
          <a:lstStyle/>
          <a:p>
            <a:r>
              <a:rPr lang="en-US" sz="1800" dirty="0"/>
              <a:t>Filcheck, H. A., &amp; McNeil, C. B. (2004). The use of token economies 	in preschool classrooms: Practical and philosophical concerns.</a:t>
            </a:r>
            <a:r>
              <a:rPr lang="en-US" sz="1800" i="1" dirty="0"/>
              <a:t> 	Journal of Early and Intensive Behavior Intervention, 1</a:t>
            </a:r>
            <a:r>
              <a:rPr lang="en-US" sz="1800" dirty="0"/>
              <a:t>(1), 94-	104.</a:t>
            </a:r>
          </a:p>
          <a:p>
            <a:r>
              <a:rPr lang="en-US" sz="1800" dirty="0"/>
              <a:t>Filcheck, H. A., McNeil, C. B., Greco, L. A., &amp; Bernard, R. S. (2004). 	Using a 	whole-class token economy and coaching of </a:t>
            </a:r>
            <a:r>
              <a:rPr lang="en-US" sz="1800"/>
              <a:t>teacher skills </a:t>
            </a:r>
            <a:r>
              <a:rPr lang="en-US" sz="1800" dirty="0"/>
              <a:t>in a 	preschool classroom to manage disruptive behavior</a:t>
            </a:r>
            <a:r>
              <a:rPr lang="en-US" sz="1800"/>
              <a:t>.</a:t>
            </a:r>
            <a:r>
              <a:rPr lang="en-US" sz="1800" i="1"/>
              <a:t> Psychology </a:t>
            </a:r>
            <a:r>
              <a:rPr lang="en-US" sz="1800" i="1" dirty="0"/>
              <a:t>	in the Schools, 41</a:t>
            </a:r>
            <a:r>
              <a:rPr lang="en-US" sz="1800" dirty="0"/>
              <a:t>(3), 351-361. Retrieved from 	</a:t>
            </a:r>
            <a:r>
              <a:rPr lang="en-US" sz="1800" u="sng" dirty="0">
                <a:hlinkClick r:id="rId3"/>
              </a:rPr>
              <a:t>http://search.ebscohost.com/login.aspx?direct=true&amp;db=aph&amp;	AN=12215735&amp;site=ehost-live</a:t>
            </a:r>
            <a:endParaRPr lang="en-US" sz="1800" u="sng" dirty="0"/>
          </a:p>
          <a:p>
            <a:r>
              <a:rPr lang="en-US" sz="1800" dirty="0"/>
              <a:t>Jull, S. &amp; Mirenda, P.  (2011). Parents as play date facilitators for 	preschoolers with autism.  </a:t>
            </a:r>
            <a:r>
              <a:rPr lang="en-US" sz="1800" i="1" dirty="0"/>
              <a:t>Journal of Positive Behavior 	Interventions, 13</a:t>
            </a:r>
            <a:r>
              <a:rPr lang="en-US" sz="1800" dirty="0"/>
              <a:t>(1), 17-30.  doi:10.1177/1098300709358111</a:t>
            </a:r>
          </a:p>
          <a:p>
            <a:r>
              <a:rPr lang="en-US" sz="1800" dirty="0"/>
              <a:t>Kerr, M.M, &amp; Nelson, C.M. (2010).  </a:t>
            </a:r>
            <a:r>
              <a:rPr lang="en-US" sz="1800" i="1" dirty="0"/>
              <a:t>Strategies for addressing behavior problems 	in the classroom </a:t>
            </a:r>
            <a:r>
              <a:rPr lang="en-US" sz="1800" dirty="0"/>
              <a:t>(6</a:t>
            </a:r>
            <a:r>
              <a:rPr lang="en-US" sz="1800" baseline="30000" dirty="0"/>
              <a:t>th</a:t>
            </a:r>
            <a:r>
              <a:rPr lang="en-US" sz="1800" dirty="0"/>
              <a:t>  ed.).  Upper Saddle River, NJ: Pearson Education 	Inc. </a:t>
            </a:r>
            <a:endParaRPr lang="en-US" sz="1800" i="1" dirty="0"/>
          </a:p>
        </p:txBody>
      </p:sp>
      <p:sp>
        <p:nvSpPr>
          <p:cNvPr id="4" name="Footer Placeholder 3"/>
          <p:cNvSpPr>
            <a:spLocks noGrp="1"/>
          </p:cNvSpPr>
          <p:nvPr>
            <p:ph type="ftr" sz="quarter" idx="11"/>
          </p:nvPr>
        </p:nvSpPr>
        <p:spPr>
          <a:xfrm>
            <a:off x="1600200" y="6305550"/>
            <a:ext cx="7010400" cy="476250"/>
          </a:xfrm>
        </p:spPr>
        <p:txBody>
          <a:bodyPr/>
          <a:lstStyle/>
          <a:p>
            <a:r>
              <a:rPr lang="en-US" dirty="0"/>
              <a:t>All images are copyright free and retrieved from www. Sxc.hu/                            Copyright 2011 G. Antonacci</a:t>
            </a:r>
          </a:p>
        </p:txBody>
      </p:sp>
    </p:spTree>
    <p:extLst>
      <p:ext uri="{BB962C8B-B14F-4D97-AF65-F5344CB8AC3E}">
        <p14:creationId xmlns:p14="http://schemas.microsoft.com/office/powerpoint/2010/main" val="9646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Glossary</a:t>
            </a:r>
          </a:p>
        </p:txBody>
      </p:sp>
      <p:sp>
        <p:nvSpPr>
          <p:cNvPr id="3" name="Content Placeholder 2"/>
          <p:cNvSpPr>
            <a:spLocks noGrp="1"/>
          </p:cNvSpPr>
          <p:nvPr>
            <p:ph idx="1"/>
          </p:nvPr>
        </p:nvSpPr>
        <p:spPr/>
        <p:txBody>
          <a:bodyPr>
            <a:normAutofit/>
          </a:bodyPr>
          <a:lstStyle/>
          <a:p>
            <a:r>
              <a:rPr lang="en-US" sz="2800" b="1" dirty="0"/>
              <a:t>Back-up </a:t>
            </a:r>
            <a:r>
              <a:rPr lang="en-US" sz="2800" b="1" dirty="0" err="1"/>
              <a:t>Reinforcer</a:t>
            </a:r>
            <a:r>
              <a:rPr lang="en-US" sz="2800" dirty="0"/>
              <a:t>: </a:t>
            </a:r>
            <a:r>
              <a:rPr lang="en-US" sz="2600" dirty="0"/>
              <a:t>A specific object or event received in exchange for a disclosed amount of tokens </a:t>
            </a:r>
          </a:p>
          <a:p>
            <a:r>
              <a:rPr lang="en-US" sz="2800" b="1" dirty="0"/>
              <a:t>Desired Behavior</a:t>
            </a:r>
            <a:r>
              <a:rPr lang="en-US" sz="2800" dirty="0"/>
              <a:t>:  </a:t>
            </a:r>
            <a:r>
              <a:rPr lang="en-US" sz="2400" dirty="0"/>
              <a:t>Any behavior that is wanted </a:t>
            </a:r>
            <a:endParaRPr lang="en-US" sz="2400" b="1" dirty="0"/>
          </a:p>
          <a:p>
            <a:r>
              <a:rPr lang="en-US" sz="2800" b="1" dirty="0"/>
              <a:t>Positive Behavior Support</a:t>
            </a:r>
            <a:r>
              <a:rPr lang="en-US" sz="2800" dirty="0"/>
              <a:t>: </a:t>
            </a:r>
            <a:r>
              <a:rPr lang="en-US" sz="2400" dirty="0"/>
              <a:t>Strategies involving procedures for teaching, supporting, and strengthening desired behaviors and not punishment for undesired behaviors</a:t>
            </a:r>
          </a:p>
          <a:p>
            <a:r>
              <a:rPr lang="en-US" sz="2800" b="1" dirty="0"/>
              <a:t>Response Cost</a:t>
            </a:r>
            <a:r>
              <a:rPr lang="en-US" sz="2800" dirty="0"/>
              <a:t>: </a:t>
            </a:r>
            <a:r>
              <a:rPr lang="en-US" sz="2400" dirty="0"/>
              <a:t>Taking away </a:t>
            </a:r>
            <a:r>
              <a:rPr lang="en-US" sz="2400" dirty="0" err="1"/>
              <a:t>reinforcers</a:t>
            </a:r>
            <a:r>
              <a:rPr lang="en-US" sz="2400" dirty="0"/>
              <a:t> when unwanted behaviors occur. </a:t>
            </a:r>
          </a:p>
        </p:txBody>
      </p:sp>
      <p:sp>
        <p:nvSpPr>
          <p:cNvPr id="4" name="Footer Placeholder 3"/>
          <p:cNvSpPr>
            <a:spLocks noGrp="1"/>
          </p:cNvSpPr>
          <p:nvPr>
            <p:ph type="ftr" sz="quarter" idx="11"/>
          </p:nvPr>
        </p:nvSpPr>
        <p:spPr/>
        <p:txBody>
          <a:bodyPr/>
          <a:lstStyle/>
          <a:p>
            <a:r>
              <a:rPr lang="en-US" dirty="0"/>
              <a:t>Copyright 2011 G. Antonacci</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Glossary Cont’d </a:t>
            </a:r>
          </a:p>
        </p:txBody>
      </p:sp>
      <p:sp>
        <p:nvSpPr>
          <p:cNvPr id="3" name="Content Placeholder 2"/>
          <p:cNvSpPr>
            <a:spLocks noGrp="1"/>
          </p:cNvSpPr>
          <p:nvPr>
            <p:ph idx="1"/>
          </p:nvPr>
        </p:nvSpPr>
        <p:spPr/>
        <p:txBody>
          <a:bodyPr>
            <a:normAutofit/>
          </a:bodyPr>
          <a:lstStyle/>
          <a:p>
            <a:r>
              <a:rPr lang="en-US" sz="2800" b="1" dirty="0"/>
              <a:t>Response Cost</a:t>
            </a:r>
            <a:r>
              <a:rPr lang="en-US" sz="2800" dirty="0"/>
              <a:t>:  </a:t>
            </a:r>
            <a:r>
              <a:rPr lang="en-US" sz="2400" dirty="0"/>
              <a:t>Taking away </a:t>
            </a:r>
            <a:r>
              <a:rPr lang="en-US" sz="2400" dirty="0" err="1"/>
              <a:t>reinforcers</a:t>
            </a:r>
            <a:r>
              <a:rPr lang="en-US" sz="2400" dirty="0"/>
              <a:t> when undesirable behaviors occur</a:t>
            </a:r>
            <a:endParaRPr lang="en-US" sz="2400" b="1" dirty="0"/>
          </a:p>
          <a:p>
            <a:r>
              <a:rPr lang="en-US" sz="2800" b="1" dirty="0"/>
              <a:t>Token Economy</a:t>
            </a:r>
            <a:r>
              <a:rPr lang="en-US" sz="2400" dirty="0"/>
              <a:t>: A behavior management system that uses token reinforcers as rewards for desired behavior that can be later exchanged for back-up </a:t>
            </a:r>
            <a:r>
              <a:rPr lang="en-US" sz="2400" dirty="0" err="1"/>
              <a:t>reinforcers</a:t>
            </a:r>
            <a:endParaRPr lang="en-US" sz="2400" dirty="0"/>
          </a:p>
          <a:p>
            <a:r>
              <a:rPr lang="en-US" sz="2800" b="1" dirty="0"/>
              <a:t>Token </a:t>
            </a:r>
            <a:r>
              <a:rPr lang="en-US" sz="2800" b="1" dirty="0" err="1"/>
              <a:t>Reinforcer</a:t>
            </a:r>
            <a:r>
              <a:rPr lang="en-US" sz="2800" dirty="0"/>
              <a:t>: </a:t>
            </a:r>
            <a:r>
              <a:rPr lang="en-US" sz="2400" dirty="0"/>
              <a:t>An object given when desired behaviors happen</a:t>
            </a:r>
          </a:p>
          <a:p>
            <a:r>
              <a:rPr lang="en-US" sz="2800" b="1" dirty="0"/>
              <a:t>Undesired Behavior</a:t>
            </a:r>
            <a:r>
              <a:rPr lang="en-US" sz="2400" dirty="0"/>
              <a:t>: Any behavior that is unwanted </a:t>
            </a:r>
          </a:p>
          <a:p>
            <a:endParaRPr lang="en-US" sz="2400" dirty="0"/>
          </a:p>
          <a:p>
            <a:endParaRPr lang="en-US" dirty="0"/>
          </a:p>
        </p:txBody>
      </p:sp>
      <p:sp>
        <p:nvSpPr>
          <p:cNvPr id="4" name="Footer Placeholder 3"/>
          <p:cNvSpPr>
            <a:spLocks noGrp="1"/>
          </p:cNvSpPr>
          <p:nvPr>
            <p:ph type="ftr" sz="quarter" idx="11"/>
          </p:nvPr>
        </p:nvSpPr>
        <p:spPr/>
        <p:txBody>
          <a:bodyPr/>
          <a:lstStyle/>
          <a:p>
            <a:r>
              <a:rPr lang="en-US" dirty="0"/>
              <a:t>Copyright 2011 G. Antonacci</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PBS and Token Economies</a:t>
            </a:r>
          </a:p>
        </p:txBody>
      </p:sp>
      <p:sp>
        <p:nvSpPr>
          <p:cNvPr id="3" name="Content Placeholder 2"/>
          <p:cNvSpPr>
            <a:spLocks noGrp="1"/>
          </p:cNvSpPr>
          <p:nvPr>
            <p:ph idx="1"/>
          </p:nvPr>
        </p:nvSpPr>
        <p:spPr/>
        <p:txBody>
          <a:bodyPr/>
          <a:lstStyle/>
          <a:p>
            <a:r>
              <a:rPr lang="en-US" sz="2800" dirty="0"/>
              <a:t>Positive Behavior Support is also known as PBS. </a:t>
            </a:r>
          </a:p>
          <a:p>
            <a:r>
              <a:rPr lang="en-US" sz="2800" dirty="0"/>
              <a:t>A token economy is a PBS</a:t>
            </a:r>
          </a:p>
          <a:p>
            <a:pPr lvl="1"/>
            <a:r>
              <a:rPr lang="en-US" sz="2400" dirty="0"/>
              <a:t>Teach</a:t>
            </a:r>
          </a:p>
          <a:p>
            <a:pPr lvl="1"/>
            <a:r>
              <a:rPr lang="en-US" sz="2400" dirty="0"/>
              <a:t>Strengthen</a:t>
            </a:r>
          </a:p>
          <a:p>
            <a:pPr lvl="1"/>
            <a:r>
              <a:rPr lang="en-US" sz="2400" dirty="0"/>
              <a:t>Support</a:t>
            </a:r>
          </a:p>
          <a:p>
            <a:endParaRPr lang="en-US" dirty="0"/>
          </a:p>
          <a:p>
            <a:pPr marL="82296" indent="0">
              <a:buNone/>
            </a:pPr>
            <a:endParaRPr lang="en-US" dirty="0"/>
          </a:p>
        </p:txBody>
      </p:sp>
      <p:sp>
        <p:nvSpPr>
          <p:cNvPr id="4" name="Footer Placeholder 3"/>
          <p:cNvSpPr>
            <a:spLocks noGrp="1"/>
          </p:cNvSpPr>
          <p:nvPr>
            <p:ph type="ftr" sz="quarter" idx="11"/>
          </p:nvPr>
        </p:nvSpPr>
        <p:spPr/>
        <p:txBody>
          <a:bodyPr/>
          <a:lstStyle/>
          <a:p>
            <a:r>
              <a:rPr lang="en-US" dirty="0"/>
              <a:t>Copyright 2011 G. Antonacci</a:t>
            </a:r>
          </a:p>
        </p:txBody>
      </p:sp>
      <p:pic>
        <p:nvPicPr>
          <p:cNvPr id="5" name="Picture 4" descr="712717_77552255.jpg"/>
          <p:cNvPicPr>
            <a:picLocks noChangeAspect="1"/>
          </p:cNvPicPr>
          <p:nvPr/>
        </p:nvPicPr>
        <p:blipFill>
          <a:blip r:embed="rId5" cstate="print"/>
          <a:stretch>
            <a:fillRect/>
          </a:stretch>
        </p:blipFill>
        <p:spPr>
          <a:xfrm>
            <a:off x="4038599" y="3124200"/>
            <a:ext cx="4058133" cy="2562543"/>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Positive Behavior Support</a:t>
            </a:r>
          </a:p>
        </p:txBody>
      </p:sp>
      <p:sp>
        <p:nvSpPr>
          <p:cNvPr id="3" name="Content Placeholder 2"/>
          <p:cNvSpPr>
            <a:spLocks noGrp="1"/>
          </p:cNvSpPr>
          <p:nvPr>
            <p:ph idx="1"/>
          </p:nvPr>
        </p:nvSpPr>
        <p:spPr/>
        <p:txBody>
          <a:bodyPr>
            <a:normAutofit/>
          </a:bodyPr>
          <a:lstStyle/>
          <a:p>
            <a:pPr marL="493776" indent="-457200"/>
            <a:r>
              <a:rPr lang="en-US" sz="2800" dirty="0"/>
              <a:t>PBS strategies help to teach, strengthen, and support desired behaviors</a:t>
            </a:r>
          </a:p>
          <a:p>
            <a:endParaRPr lang="en-US" sz="2800" dirty="0"/>
          </a:p>
          <a:p>
            <a:endParaRPr lang="en-US" sz="2800" dirty="0"/>
          </a:p>
          <a:p>
            <a:endParaRPr lang="en-US" sz="2800" dirty="0"/>
          </a:p>
          <a:p>
            <a:endParaRPr lang="en-US" sz="2800" dirty="0"/>
          </a:p>
          <a:p>
            <a:r>
              <a:rPr lang="en-US" sz="2800" dirty="0"/>
              <a:t>Once implemented in schools, PBS is now commonly implemented in homes</a:t>
            </a:r>
          </a:p>
        </p:txBody>
      </p:sp>
      <p:sp>
        <p:nvSpPr>
          <p:cNvPr id="4" name="Footer Placeholder 3"/>
          <p:cNvSpPr>
            <a:spLocks noGrp="1"/>
          </p:cNvSpPr>
          <p:nvPr>
            <p:ph type="ftr" sz="quarter" idx="11"/>
          </p:nvPr>
        </p:nvSpPr>
        <p:spPr/>
        <p:txBody>
          <a:bodyPr/>
          <a:lstStyle/>
          <a:p>
            <a:r>
              <a:rPr lang="en-US" dirty="0"/>
              <a:t>Copyright 2011 G. Antonacci</a:t>
            </a:r>
          </a:p>
        </p:txBody>
      </p:sp>
      <p:pic>
        <p:nvPicPr>
          <p:cNvPr id="5" name="Picture 4" descr="1152328_16239381.jpg"/>
          <p:cNvPicPr>
            <a:picLocks noChangeAspect="1"/>
          </p:cNvPicPr>
          <p:nvPr/>
        </p:nvPicPr>
        <p:blipFill>
          <a:blip r:embed="rId5" cstate="print"/>
          <a:stretch>
            <a:fillRect/>
          </a:stretch>
        </p:blipFill>
        <p:spPr>
          <a:xfrm>
            <a:off x="3657600" y="2438400"/>
            <a:ext cx="2286000" cy="1951463"/>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163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token economy?</a:t>
            </a:r>
          </a:p>
        </p:txBody>
      </p:sp>
      <p:sp>
        <p:nvSpPr>
          <p:cNvPr id="3" name="Content Placeholder 2"/>
          <p:cNvSpPr>
            <a:spLocks noGrp="1"/>
          </p:cNvSpPr>
          <p:nvPr>
            <p:ph idx="1"/>
          </p:nvPr>
        </p:nvSpPr>
        <p:spPr/>
        <p:txBody>
          <a:bodyPr>
            <a:normAutofit/>
          </a:bodyPr>
          <a:lstStyle/>
          <a:p>
            <a:r>
              <a:rPr lang="en-US" sz="2800" dirty="0"/>
              <a:t>Token Economy</a:t>
            </a:r>
          </a:p>
          <a:p>
            <a:pPr lvl="1"/>
            <a:r>
              <a:rPr lang="en-US" sz="2400" dirty="0"/>
              <a:t>Child earns token reinforcements for desired behaviors</a:t>
            </a:r>
          </a:p>
          <a:p>
            <a:pPr lvl="1"/>
            <a:r>
              <a:rPr lang="en-US" sz="2400" dirty="0"/>
              <a:t>Once enough token reinforcements have been earned, a back-up </a:t>
            </a:r>
            <a:r>
              <a:rPr lang="en-US" sz="2400" dirty="0" err="1"/>
              <a:t>reinforcer</a:t>
            </a:r>
            <a:r>
              <a:rPr lang="en-US" sz="2400" dirty="0"/>
              <a:t> is given</a:t>
            </a:r>
          </a:p>
          <a:p>
            <a:pPr marL="493776" indent="-457200"/>
            <a:r>
              <a:rPr lang="en-US" sz="2800" dirty="0"/>
              <a:t>Response Cost</a:t>
            </a:r>
          </a:p>
          <a:p>
            <a:pPr marL="768096" lvl="1" indent="-457200"/>
            <a:r>
              <a:rPr lang="en-US" sz="2400" dirty="0"/>
              <a:t>The child can lose tokens when undesired behaviors are shown</a:t>
            </a:r>
          </a:p>
          <a:p>
            <a:pPr marL="448056" lvl="1" indent="0">
              <a:buNone/>
            </a:pPr>
            <a:endParaRPr lang="en-US" dirty="0"/>
          </a:p>
          <a:p>
            <a:pPr marL="448056" lvl="1" indent="0">
              <a:buNone/>
            </a:pPr>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dirty="0"/>
              <a:t>Copyright 2011 G. Antonacci</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0109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a token economy?</a:t>
            </a:r>
          </a:p>
        </p:txBody>
      </p:sp>
      <p:sp>
        <p:nvSpPr>
          <p:cNvPr id="3" name="Content Placeholder 2"/>
          <p:cNvSpPr>
            <a:spLocks noGrp="1"/>
          </p:cNvSpPr>
          <p:nvPr>
            <p:ph idx="1"/>
          </p:nvPr>
        </p:nvSpPr>
        <p:spPr/>
        <p:txBody>
          <a:bodyPr/>
          <a:lstStyle/>
          <a:p>
            <a:r>
              <a:rPr lang="en-US" sz="2800" dirty="0"/>
              <a:t>Level System</a:t>
            </a:r>
          </a:p>
          <a:p>
            <a:pPr lvl="1"/>
            <a:r>
              <a:rPr lang="en-US" sz="2400" dirty="0"/>
              <a:t>Used when child shows more desirable behaviors</a:t>
            </a:r>
          </a:p>
          <a:p>
            <a:pPr lvl="1"/>
            <a:r>
              <a:rPr lang="en-US" sz="2400" dirty="0"/>
              <a:t>Eventually leads to self monitoring behavior and more independence</a:t>
            </a:r>
          </a:p>
          <a:p>
            <a:pPr marL="82296" indent="0">
              <a:buNone/>
            </a:pPr>
            <a:endParaRPr lang="en-US" dirty="0"/>
          </a:p>
        </p:txBody>
      </p:sp>
      <p:sp>
        <p:nvSpPr>
          <p:cNvPr id="4" name="Footer Placeholder 3"/>
          <p:cNvSpPr>
            <a:spLocks noGrp="1"/>
          </p:cNvSpPr>
          <p:nvPr>
            <p:ph type="ftr" sz="quarter" idx="11"/>
          </p:nvPr>
        </p:nvSpPr>
        <p:spPr/>
        <p:txBody>
          <a:bodyPr/>
          <a:lstStyle/>
          <a:p>
            <a:r>
              <a:rPr lang="en-US"/>
              <a:t>Copyright 2011 G. Antonacci</a:t>
            </a:r>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124200"/>
            <a:ext cx="2628116" cy="3155182"/>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344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is a token economy?</a:t>
            </a:r>
          </a:p>
        </p:txBody>
      </p:sp>
      <p:sp>
        <p:nvSpPr>
          <p:cNvPr id="3" name="Content Placeholder 2"/>
          <p:cNvSpPr>
            <a:spLocks noGrp="1"/>
          </p:cNvSpPr>
          <p:nvPr>
            <p:ph idx="1"/>
          </p:nvPr>
        </p:nvSpPr>
        <p:spPr>
          <a:xfrm>
            <a:off x="1219200" y="1371600"/>
            <a:ext cx="7467600" cy="4525963"/>
          </a:xfrm>
        </p:spPr>
        <p:txBody>
          <a:bodyPr>
            <a:normAutofit fontScale="25000" lnSpcReduction="20000"/>
          </a:bodyPr>
          <a:lstStyle/>
          <a:p>
            <a:pPr marL="36576" indent="0">
              <a:buNone/>
            </a:pPr>
            <a:endParaRPr lang="en-US" dirty="0"/>
          </a:p>
          <a:p>
            <a:endParaRPr lang="en-US" dirty="0"/>
          </a:p>
          <a:p>
            <a:r>
              <a:rPr lang="en-US" sz="11200" dirty="0"/>
              <a:t>Individual token economy</a:t>
            </a:r>
          </a:p>
          <a:p>
            <a:pPr lvl="1"/>
            <a:r>
              <a:rPr lang="en-US" sz="9600" dirty="0"/>
              <a:t>Results prove effective in gaining control of undesirable behaviors</a:t>
            </a:r>
          </a:p>
          <a:p>
            <a:pPr lvl="1"/>
            <a:r>
              <a:rPr lang="en-US" sz="9600" dirty="0"/>
              <a:t>Each child earns their own tokens and reinforcements</a:t>
            </a:r>
          </a:p>
          <a:p>
            <a:pPr lvl="1"/>
            <a:r>
              <a:rPr lang="en-US" sz="9600" dirty="0"/>
              <a:t>Can be time consuming</a:t>
            </a:r>
          </a:p>
          <a:p>
            <a:endParaRPr lang="en-US" sz="5100" dirty="0"/>
          </a:p>
          <a:p>
            <a:endParaRPr lang="en-US" sz="5100" dirty="0"/>
          </a:p>
          <a:p>
            <a:r>
              <a:rPr lang="en-US" sz="11200" dirty="0"/>
              <a:t>Whole-Class token economy</a:t>
            </a:r>
          </a:p>
          <a:p>
            <a:pPr lvl="1"/>
            <a:r>
              <a:rPr lang="en-US" sz="9600" dirty="0"/>
              <a:t>Classroom works as a whole to receive rewards</a:t>
            </a:r>
          </a:p>
          <a:p>
            <a:pPr lvl="1"/>
            <a:r>
              <a:rPr lang="en-US" sz="9600" dirty="0"/>
              <a:t>Time and cost effective</a:t>
            </a:r>
          </a:p>
          <a:p>
            <a:pPr lvl="1"/>
            <a:r>
              <a:rPr lang="en-US" sz="9600" dirty="0"/>
              <a:t>Does not single out children with behavioral problems</a:t>
            </a:r>
          </a:p>
          <a:p>
            <a:pPr lvl="1"/>
            <a:endParaRPr lang="en-US" dirty="0"/>
          </a:p>
          <a:p>
            <a:pPr marL="448056" lvl="1" indent="0">
              <a:buNone/>
            </a:pPr>
            <a:endParaRPr lang="en-US" dirty="0"/>
          </a:p>
          <a:p>
            <a:pPr marL="448056" lvl="1" indent="0">
              <a:buNone/>
            </a:pPr>
            <a:endParaRPr lang="en-US" dirty="0"/>
          </a:p>
          <a:p>
            <a:pPr marL="448056" lvl="1" indent="0">
              <a:buNone/>
            </a:pPr>
            <a:endParaRPr lang="en-US" dirty="0"/>
          </a:p>
          <a:p>
            <a:pPr marL="448056" lvl="1" indent="0">
              <a:buNone/>
            </a:pPr>
            <a:endParaRPr lang="en-US" dirty="0"/>
          </a:p>
          <a:p>
            <a:pPr marL="448056" lvl="1" indent="0">
              <a:buNone/>
            </a:pPr>
            <a:r>
              <a:rPr lang="en-US" dirty="0"/>
              <a:t> </a:t>
            </a:r>
          </a:p>
          <a:p>
            <a:pPr lvl="1"/>
            <a:endParaRPr lang="en-US" dirty="0"/>
          </a:p>
        </p:txBody>
      </p:sp>
      <p:sp>
        <p:nvSpPr>
          <p:cNvPr id="4" name="Footer Placeholder 3"/>
          <p:cNvSpPr>
            <a:spLocks noGrp="1"/>
          </p:cNvSpPr>
          <p:nvPr>
            <p:ph type="ftr" sz="quarter" idx="11"/>
          </p:nvPr>
        </p:nvSpPr>
        <p:spPr/>
        <p:txBody>
          <a:bodyPr/>
          <a:lstStyle/>
          <a:p>
            <a:r>
              <a:rPr lang="en-US" dirty="0"/>
              <a:t>Copyright 2011 G. Antonacci</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103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1929</TotalTime>
  <Words>3154</Words>
  <Application>Microsoft Office PowerPoint</Application>
  <PresentationFormat>On-screen Show (4:3)</PresentationFormat>
  <Paragraphs>195</Paragraphs>
  <Slides>20</Slides>
  <Notes>20</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Gill Sans MT</vt:lpstr>
      <vt:lpstr>Verdana</vt:lpstr>
      <vt:lpstr>Wingdings 2</vt:lpstr>
      <vt:lpstr>Solstice</vt:lpstr>
      <vt:lpstr>Token Economy for Preschoolers</vt:lpstr>
      <vt:lpstr>Outline</vt:lpstr>
      <vt:lpstr>Glossary</vt:lpstr>
      <vt:lpstr>Glossary Cont’d </vt:lpstr>
      <vt:lpstr>PBS and Token Economies</vt:lpstr>
      <vt:lpstr>Positive Behavior Support</vt:lpstr>
      <vt:lpstr>What is a token economy?</vt:lpstr>
      <vt:lpstr>What is a token economy?</vt:lpstr>
      <vt:lpstr>What is a token economy?</vt:lpstr>
      <vt:lpstr>How does a token economy work?</vt:lpstr>
      <vt:lpstr>Best used in certain situations</vt:lpstr>
      <vt:lpstr>Best used in certain places</vt:lpstr>
      <vt:lpstr>Token economy:  A case study</vt:lpstr>
      <vt:lpstr>Case Study with Intervention</vt:lpstr>
      <vt:lpstr>Case Study with Intervention</vt:lpstr>
      <vt:lpstr>Important Reminders</vt:lpstr>
      <vt:lpstr>Important  Reminders</vt:lpstr>
      <vt:lpstr>Frequently Asked Questions</vt:lpstr>
      <vt:lpstr>Closing </vt:lpstr>
      <vt:lpstr>References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Reed</dc:creator>
  <cp:lastModifiedBy>Covaleski, Kylea Joyce</cp:lastModifiedBy>
  <cp:revision>255</cp:revision>
  <dcterms:created xsi:type="dcterms:W3CDTF">2011-03-08T00:18:25Z</dcterms:created>
  <dcterms:modified xsi:type="dcterms:W3CDTF">2019-09-02T14:02:53Z</dcterms:modified>
</cp:coreProperties>
</file>